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999" r:id="rId2"/>
    <p:sldId id="2046" r:id="rId3"/>
    <p:sldId id="2047" r:id="rId4"/>
    <p:sldId id="2035" r:id="rId5"/>
    <p:sldId id="269" r:id="rId6"/>
    <p:sldId id="270" r:id="rId7"/>
    <p:sldId id="2041" r:id="rId8"/>
    <p:sldId id="265" r:id="rId9"/>
    <p:sldId id="286" r:id="rId10"/>
    <p:sldId id="288" r:id="rId11"/>
    <p:sldId id="266" r:id="rId12"/>
    <p:sldId id="267" r:id="rId13"/>
    <p:sldId id="257" r:id="rId14"/>
    <p:sldId id="271" r:id="rId15"/>
    <p:sldId id="2048" r:id="rId16"/>
    <p:sldId id="273" r:id="rId17"/>
    <p:sldId id="274" r:id="rId18"/>
    <p:sldId id="2049" r:id="rId19"/>
    <p:sldId id="276" r:id="rId20"/>
    <p:sldId id="277" r:id="rId21"/>
    <p:sldId id="2050" r:id="rId22"/>
    <p:sldId id="279" r:id="rId23"/>
    <p:sldId id="280" r:id="rId24"/>
    <p:sldId id="2051" r:id="rId25"/>
    <p:sldId id="282" r:id="rId26"/>
    <p:sldId id="283" r:id="rId27"/>
    <p:sldId id="2039" r:id="rId28"/>
    <p:sldId id="2040" r:id="rId29"/>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a Merino" initials="LM" lastIdx="3" clrIdx="0">
    <p:extLst>
      <p:ext uri="{19B8F6BF-5375-455C-9EA6-DF929625EA0E}">
        <p15:presenceInfo xmlns:p15="http://schemas.microsoft.com/office/powerpoint/2012/main" userId="S::lmerino@edefundazioa.org::95c95cfe-4dea-45f1-9133-e2257a36b2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69" autoAdjust="0"/>
    <p:restoredTop sz="86313" autoAdjust="0"/>
  </p:normalViewPr>
  <p:slideViewPr>
    <p:cSldViewPr snapToGrid="0">
      <p:cViewPr varScale="1">
        <p:scale>
          <a:sx n="67" d="100"/>
          <a:sy n="67" d="100"/>
        </p:scale>
        <p:origin x="26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92.168.0.6\otts\03_PROYECTOS%20ABIERTOS\Bar&#243;metro%202021\DOCUMENTOS%20DE%20TRABAJO\3.%20EXPLOTACI&#211;N%20Y%20AN&#193;LISIS\borradores\explotaci&#243;n_datos_271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0.6\otts\03_PROYECTOS%20ABIERTOS\Bar&#243;metro%202021\DOCUMENTOS%20DE%20TRABAJO\3.%20EXPLOTACI&#211;N%20Y%20AN&#193;LISIS\borradores\explotaci&#243;n_datos_271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0.6\otts\03_PROYECTOS%20ABIERTOS\Bar&#243;metro%202021\DOCUMENTOS%20DE%20TRABAJO\3.%20EXPLOTACI&#211;N%20Y%20AN&#193;LISIS\borradores\explotaci&#243;n_datos_2710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A001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actividad!$B$148:$B$167</c:f>
              <c:strCache>
                <c:ptCount val="20"/>
                <c:pt idx="0">
                  <c:v>Prostituzioan aritzen diren pertsonak</c:v>
                </c:pt>
                <c:pt idx="1">
                  <c:v>LGTBIQ+ taldeak</c:v>
                </c:pt>
                <c:pt idx="2">
                  <c:v>Adikzio-arazoak dituzten edo droga-mendekotasuna duten pertsonak</c:v>
                </c:pt>
                <c:pt idx="3">
                  <c:v>Preso dauden eta preso egon diren pertsonak</c:v>
                </c:pt>
                <c:pt idx="4">
                  <c:v>Beste Pertsonak</c:v>
                </c:pt>
                <c:pt idx="5">
                  <c:v>Etxebizitzarik gabeko Pertsonak</c:v>
                </c:pt>
                <c:pt idx="6">
                  <c:v>Errefuxiatutako pertsonak eta babeslekua behar dutenak</c:v>
                </c:pt>
                <c:pt idx="7">
                  <c:v>Gaixotasunak dituzten pertsonak (kronikoak, arraroak…)</c:v>
                </c:pt>
                <c:pt idx="8">
                  <c:v>Buruko osasun-arazoak dituzten pertsonak (buruko gaixotasuna) eta haien familiartekoak</c:v>
                </c:pt>
                <c:pt idx="9">
                  <c:v>Gutxiengo etnikoei dagozkien Pertsonak</c:v>
                </c:pt>
                <c:pt idx="10">
                  <c:v>Familiak (anitzak, familia bakarrekoak, banandutako amak eta aitak...)</c:v>
                </c:pt>
                <c:pt idx="11">
                  <c:v>Emakumeak eta emakumeen aurkako indarkeriaren beste biktima batzuk</c:v>
                </c:pt>
                <c:pt idx="12">
                  <c:v>Ezgaitasunak dituzten pertsonak eta haien familiartekoak</c:v>
                </c:pt>
                <c:pt idx="13">
                  <c:v>Txirotasun-egoeran edo arriskuan dauden pertsonak</c:v>
                </c:pt>
                <c:pt idx="14">
                  <c:v>Etorkinak</c:v>
                </c:pt>
                <c:pt idx="15">
                  <c:v>Adinez nagusiak diren Pertsonak</c:v>
                </c:pt>
                <c:pt idx="16">
                  <c:v>Haurtzaroa eta nerabezaroa, eta familiak</c:v>
                </c:pt>
                <c:pt idx="17">
                  <c:v>Gazteak</c:v>
                </c:pt>
                <c:pt idx="18">
                  <c:v>Biztanleria, oro har</c:v>
                </c:pt>
                <c:pt idx="19">
                  <c:v>Emakumeak</c:v>
                </c:pt>
              </c:strCache>
            </c:strRef>
          </c:cat>
          <c:val>
            <c:numRef>
              <c:f>actividad!$C$148:$C$167</c:f>
              <c:numCache>
                <c:formatCode>General</c:formatCode>
                <c:ptCount val="20"/>
                <c:pt idx="0">
                  <c:v>4.9000000000000004</c:v>
                </c:pt>
                <c:pt idx="1">
                  <c:v>8.3000000000000007</c:v>
                </c:pt>
                <c:pt idx="2">
                  <c:v>9</c:v>
                </c:pt>
                <c:pt idx="3">
                  <c:v>9.5</c:v>
                </c:pt>
                <c:pt idx="4">
                  <c:v>12.8</c:v>
                </c:pt>
                <c:pt idx="5">
                  <c:v>12.8</c:v>
                </c:pt>
                <c:pt idx="6">
                  <c:v>14.4</c:v>
                </c:pt>
                <c:pt idx="7">
                  <c:v>17.3</c:v>
                </c:pt>
                <c:pt idx="8">
                  <c:v>17.7</c:v>
                </c:pt>
                <c:pt idx="9">
                  <c:v>18.899999999999999</c:v>
                </c:pt>
                <c:pt idx="10">
                  <c:v>19.5</c:v>
                </c:pt>
                <c:pt idx="11">
                  <c:v>22.3</c:v>
                </c:pt>
                <c:pt idx="12">
                  <c:v>27.9</c:v>
                </c:pt>
                <c:pt idx="13">
                  <c:v>31.1</c:v>
                </c:pt>
                <c:pt idx="14">
                  <c:v>33.4</c:v>
                </c:pt>
                <c:pt idx="15">
                  <c:v>35</c:v>
                </c:pt>
                <c:pt idx="16">
                  <c:v>43.3</c:v>
                </c:pt>
                <c:pt idx="17">
                  <c:v>47.4</c:v>
                </c:pt>
                <c:pt idx="18">
                  <c:v>48.7</c:v>
                </c:pt>
                <c:pt idx="19">
                  <c:v>49.7</c:v>
                </c:pt>
              </c:numCache>
            </c:numRef>
          </c:val>
          <c:extLst>
            <c:ext xmlns:c16="http://schemas.microsoft.com/office/drawing/2014/chart" uri="{C3380CC4-5D6E-409C-BE32-E72D297353CC}">
              <c16:uniqueId val="{00000000-37ED-4B19-9552-950DF8A37231}"/>
            </c:ext>
          </c:extLst>
        </c:ser>
        <c:dLbls>
          <c:showLegendKey val="0"/>
          <c:showVal val="1"/>
          <c:showCatName val="0"/>
          <c:showSerName val="0"/>
          <c:showPercent val="0"/>
          <c:showBubbleSize val="0"/>
        </c:dLbls>
        <c:gapWidth val="75"/>
        <c:axId val="-133306704"/>
        <c:axId val="-133305072"/>
      </c:barChart>
      <c:catAx>
        <c:axId val="-13330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s-ES"/>
          </a:p>
        </c:txPr>
        <c:crossAx val="-133305072"/>
        <c:crosses val="autoZero"/>
        <c:auto val="1"/>
        <c:lblAlgn val="ctr"/>
        <c:lblOffset val="100"/>
        <c:noMultiLvlLbl val="0"/>
      </c:catAx>
      <c:valAx>
        <c:axId val="-133305072"/>
        <c:scaling>
          <c:orientation val="minMax"/>
        </c:scaling>
        <c:delete val="1"/>
        <c:axPos val="b"/>
        <c:numFmt formatCode="General" sourceLinked="1"/>
        <c:majorTickMark val="none"/>
        <c:minorTickMark val="none"/>
        <c:tickLblPos val="nextTo"/>
        <c:crossAx val="-133306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j-lt"/>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actividad!$D$362</c:f>
              <c:strCache>
                <c:ptCount val="1"/>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actividad!$B$363:$B$381</c:f>
              <c:strCache>
                <c:ptCount val="19"/>
                <c:pt idx="0">
                  <c:v>Zentro okupazionala edo enpleguko zentro berezia</c:v>
                </c:pt>
                <c:pt idx="1">
                  <c:v>Gaueko harrera</c:v>
                </c:pt>
                <c:pt idx="2">
                  <c:v>Etxerako laguntza</c:v>
                </c:pt>
                <c:pt idx="3">
                  <c:v>Laguntza eskaintzen duten ostatu-aukerak</c:v>
                </c:pt>
                <c:pt idx="4">
                  <c:v>Egoitza-zentroak</c:v>
                </c:pt>
                <c:pt idx="5">
                  <c:v>Mantenua</c:v>
                </c:pt>
                <c:pt idx="6">
                  <c:v>Laguntza ekonomiko pertsonalak  </c:v>
                </c:pt>
                <c:pt idx="7">
                  <c:v>Eguneko arreta edo eguneko egoitzaren arreta</c:v>
                </c:pt>
                <c:pt idx="8">
                  <c:v>Osasun-arreta</c:v>
                </c:pt>
                <c:pt idx="9">
                  <c:v>Bitartekotza</c:v>
                </c:pt>
                <c:pt idx="10">
                  <c:v>Beste zerbitzu batzuk</c:v>
                </c:pt>
                <c:pt idx="11">
                  <c:v>Garapen komunitarioa edo tokikoa</c:v>
                </c:pt>
                <c:pt idx="12">
                  <c:v>Esku-hartze psikosoziala</c:v>
                </c:pt>
                <c:pt idx="13">
                  <c:v>Aholkularitza, orientazioa (juridikoa, lan arlokoa...)</c:v>
                </c:pt>
                <c:pt idx="14">
                  <c:v>Esku-hartze sozioedukatiboa</c:v>
                </c:pt>
                <c:pt idx="15">
                  <c:v>Sozialki laguntzea</c:v>
                </c:pt>
                <c:pt idx="16">
                  <c:v>Baliabideei eta bitartekotzari buruzko informazioa eta orientazioa</c:v>
                </c:pt>
                <c:pt idx="17">
                  <c:v>Prestakuntza eta hezkuntza</c:v>
                </c:pt>
                <c:pt idx="18">
                  <c:v>Aisialdia</c:v>
                </c:pt>
              </c:strCache>
            </c:strRef>
          </c:cat>
          <c:val>
            <c:numRef>
              <c:f>actividad!$D$363:$D$381</c:f>
              <c:numCache>
                <c:formatCode>General</c:formatCode>
                <c:ptCount val="19"/>
                <c:pt idx="0">
                  <c:v>3.1</c:v>
                </c:pt>
                <c:pt idx="1">
                  <c:v>3.6</c:v>
                </c:pt>
                <c:pt idx="2">
                  <c:v>7</c:v>
                </c:pt>
                <c:pt idx="3">
                  <c:v>7.7</c:v>
                </c:pt>
                <c:pt idx="4">
                  <c:v>9.3000000000000007</c:v>
                </c:pt>
                <c:pt idx="5">
                  <c:v>9.6999999999999993</c:v>
                </c:pt>
                <c:pt idx="6">
                  <c:v>9.9</c:v>
                </c:pt>
                <c:pt idx="7">
                  <c:v>10.3</c:v>
                </c:pt>
                <c:pt idx="8">
                  <c:v>13.5</c:v>
                </c:pt>
                <c:pt idx="9">
                  <c:v>14.7</c:v>
                </c:pt>
                <c:pt idx="10">
                  <c:v>16.899999999999999</c:v>
                </c:pt>
                <c:pt idx="11">
                  <c:v>29.4</c:v>
                </c:pt>
                <c:pt idx="12">
                  <c:v>34.5</c:v>
                </c:pt>
                <c:pt idx="13">
                  <c:v>36.5</c:v>
                </c:pt>
                <c:pt idx="14">
                  <c:v>37.200000000000003</c:v>
                </c:pt>
                <c:pt idx="15">
                  <c:v>37.5</c:v>
                </c:pt>
                <c:pt idx="16">
                  <c:v>39.9</c:v>
                </c:pt>
                <c:pt idx="17">
                  <c:v>51.3</c:v>
                </c:pt>
                <c:pt idx="18">
                  <c:v>51.8</c:v>
                </c:pt>
              </c:numCache>
            </c:numRef>
          </c:val>
          <c:extLst>
            <c:ext xmlns:c16="http://schemas.microsoft.com/office/drawing/2014/chart" uri="{C3380CC4-5D6E-409C-BE32-E72D297353CC}">
              <c16:uniqueId val="{00000000-74DC-4ECE-A256-5855297D230E}"/>
            </c:ext>
          </c:extLst>
        </c:ser>
        <c:dLbls>
          <c:showLegendKey val="0"/>
          <c:showVal val="1"/>
          <c:showCatName val="0"/>
          <c:showSerName val="0"/>
          <c:showPercent val="0"/>
          <c:showBubbleSize val="0"/>
        </c:dLbls>
        <c:gapWidth val="75"/>
        <c:axId val="-188262016"/>
        <c:axId val="-94152192"/>
      </c:barChart>
      <c:catAx>
        <c:axId val="-188262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s-ES"/>
          </a:p>
        </c:txPr>
        <c:crossAx val="-94152192"/>
        <c:crosses val="autoZero"/>
        <c:auto val="1"/>
        <c:lblAlgn val="ctr"/>
        <c:lblOffset val="100"/>
        <c:noMultiLvlLbl val="0"/>
      </c:catAx>
      <c:valAx>
        <c:axId val="-94152192"/>
        <c:scaling>
          <c:orientation val="minMax"/>
        </c:scaling>
        <c:delete val="1"/>
        <c:axPos val="b"/>
        <c:numFmt formatCode="General" sourceLinked="1"/>
        <c:majorTickMark val="none"/>
        <c:minorTickMark val="none"/>
        <c:tickLblPos val="nextTo"/>
        <c:crossAx val="-188262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j-lt"/>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actividad!$C$432</c:f>
              <c:strCache>
                <c:ptCount val="1"/>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actividad!$B$433:$B$442</c:f>
              <c:strCache>
                <c:ptCount val="10"/>
                <c:pt idx="0">
                  <c:v>Laguntzak edo diru-laguntzak hirugarren sektoreko beste erakundeei</c:v>
                </c:pt>
                <c:pt idx="1">
                  <c:v>Beste jarduera batzuk. </c:v>
                </c:pt>
                <c:pt idx="2">
                  <c:v>Laguntza-programak edo ekintzak (prestakuntza, aholkularitza...) hirugarren sektoreko beste erakundeei</c:v>
                </c:pt>
                <c:pt idx="3">
                  <c:v>Berrikuntza</c:v>
                </c:pt>
                <c:pt idx="4">
                  <c:v>Arauen prestatze- edo aldatze-prozesuetan parte hartzea</c:v>
                </c:pt>
                <c:pt idx="5">
                  <c:v>Sektore publikoarekin eta beste eragile batzuekin solasean aritzea</c:v>
                </c:pt>
                <c:pt idx="6">
                  <c:v>Beharrak ikertu eta detektatzea</c:v>
                </c:pt>
                <c:pt idx="7">
                  <c:v>Eskubideen salaketa eta sustapena (mundu eta talde mailan)</c:v>
                </c:pt>
                <c:pt idx="8">
                  <c:v>Boluntariotza, elkarren laguntza, parte-hartze soziala eta asoziazionismoa sustatzea</c:v>
                </c:pt>
                <c:pt idx="9">
                  <c:v>Sentsibilizazioa</c:v>
                </c:pt>
              </c:strCache>
            </c:strRef>
          </c:cat>
          <c:val>
            <c:numRef>
              <c:f>actividad!$C$433:$C$442</c:f>
              <c:numCache>
                <c:formatCode>General</c:formatCode>
                <c:ptCount val="10"/>
                <c:pt idx="0">
                  <c:v>11.3</c:v>
                </c:pt>
                <c:pt idx="1">
                  <c:v>15.2</c:v>
                </c:pt>
                <c:pt idx="2">
                  <c:v>23</c:v>
                </c:pt>
                <c:pt idx="3">
                  <c:v>26.1</c:v>
                </c:pt>
                <c:pt idx="4">
                  <c:v>27.8</c:v>
                </c:pt>
                <c:pt idx="5">
                  <c:v>43.7</c:v>
                </c:pt>
                <c:pt idx="6">
                  <c:v>43.8</c:v>
                </c:pt>
                <c:pt idx="7">
                  <c:v>49.3</c:v>
                </c:pt>
                <c:pt idx="8">
                  <c:v>60.6</c:v>
                </c:pt>
                <c:pt idx="9">
                  <c:v>77.3</c:v>
                </c:pt>
              </c:numCache>
            </c:numRef>
          </c:val>
          <c:extLst>
            <c:ext xmlns:c16="http://schemas.microsoft.com/office/drawing/2014/chart" uri="{C3380CC4-5D6E-409C-BE32-E72D297353CC}">
              <c16:uniqueId val="{00000000-E93F-4BD5-8B84-9761D86119C5}"/>
            </c:ext>
          </c:extLst>
        </c:ser>
        <c:dLbls>
          <c:showLegendKey val="0"/>
          <c:showVal val="1"/>
          <c:showCatName val="0"/>
          <c:showSerName val="0"/>
          <c:showPercent val="0"/>
          <c:showBubbleSize val="0"/>
        </c:dLbls>
        <c:gapWidth val="75"/>
        <c:axId val="-94163616"/>
        <c:axId val="-94149472"/>
      </c:barChart>
      <c:catAx>
        <c:axId val="-94163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s-ES"/>
          </a:p>
        </c:txPr>
        <c:crossAx val="-94149472"/>
        <c:crosses val="autoZero"/>
        <c:auto val="1"/>
        <c:lblAlgn val="ctr"/>
        <c:lblOffset val="100"/>
        <c:noMultiLvlLbl val="0"/>
      </c:catAx>
      <c:valAx>
        <c:axId val="-94149472"/>
        <c:scaling>
          <c:orientation val="minMax"/>
        </c:scaling>
        <c:delete val="1"/>
        <c:axPos val="b"/>
        <c:numFmt formatCode="General" sourceLinked="1"/>
        <c:majorTickMark val="none"/>
        <c:minorTickMark val="none"/>
        <c:tickLblPos val="nextTo"/>
        <c:crossAx val="-94163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j-lt"/>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2-08T17:29:32.006" idx="2">
    <p:pos x="3439" y="1770"/>
    <p:text>En esta última diapositica podemos meter el código QR al espacio web del Barómetro</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55C844-619A-4179-A2AF-19CC80CC78DC}" type="datetimeFigureOut">
              <a:rPr lang="es-ES" smtClean="0"/>
              <a:t>19/01/2023</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ADD6DE3-389F-4EA9-9BFA-E1CC3FC053EA}" type="slidenum">
              <a:rPr lang="es-ES" smtClean="0"/>
              <a:t>‹Nº›</a:t>
            </a:fld>
            <a:endParaRPr lang="es-ES"/>
          </a:p>
        </p:txBody>
      </p:sp>
    </p:spTree>
    <p:extLst>
      <p:ext uri="{BB962C8B-B14F-4D97-AF65-F5344CB8AC3E}">
        <p14:creationId xmlns:p14="http://schemas.microsoft.com/office/powerpoint/2010/main" val="191018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7887950" y="-12806363"/>
            <a:ext cx="24053800" cy="135318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79768" y="4715154"/>
            <a:ext cx="5409816" cy="443596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0804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Entre las</a:t>
            </a:r>
            <a:r>
              <a:rPr lang="es-ES" sz="1200" kern="1200" baseline="0" dirty="0">
                <a:solidFill>
                  <a:schemeClr val="tx1"/>
                </a:solidFill>
                <a:effectLst/>
                <a:latin typeface="+mn-lt"/>
                <a:ea typeface="+mn-ea"/>
                <a:cs typeface="+mn-cs"/>
              </a:rPr>
              <a:t> organizaciones que realizan otras funciones sociales, u</a:t>
            </a:r>
            <a:r>
              <a:rPr lang="es-ES" sz="1200" kern="1200" dirty="0">
                <a:solidFill>
                  <a:schemeClr val="tx1"/>
                </a:solidFill>
                <a:effectLst/>
                <a:latin typeface="+mn-lt"/>
                <a:ea typeface="+mn-ea"/>
                <a:cs typeface="+mn-cs"/>
              </a:rPr>
              <a:t>na amplia mayoría de las entidades lleva a cabo acciones de sensibilización (84,2%). En torno a 6 de cada 10 desarrollan actividades relacionadas con la promoción de la participación social y la ayuda mutua (61,8%) y, otro tanto, acciones dirigidas a la denuncia y la promoción de derechos a nivel individual</a:t>
            </a:r>
            <a:r>
              <a:rPr lang="es-ES" sz="1200" kern="1200" baseline="0" dirty="0">
                <a:solidFill>
                  <a:schemeClr val="tx1"/>
                </a:solidFill>
                <a:effectLst/>
                <a:latin typeface="+mn-lt"/>
                <a:ea typeface="+mn-ea"/>
                <a:cs typeface="+mn-cs"/>
              </a:rPr>
              <a:t> y colectivo</a:t>
            </a:r>
            <a:r>
              <a:rPr lang="es-ES" sz="1200" kern="1200" dirty="0">
                <a:solidFill>
                  <a:schemeClr val="tx1"/>
                </a:solidFill>
                <a:effectLst/>
                <a:latin typeface="+mn-lt"/>
                <a:ea typeface="+mn-ea"/>
                <a:cs typeface="+mn-cs"/>
              </a:rPr>
              <a:t> (57,9%).</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14</a:t>
            </a:fld>
            <a:endParaRPr lang="es-ES"/>
          </a:p>
        </p:txBody>
      </p:sp>
    </p:spTree>
    <p:extLst>
      <p:ext uri="{BB962C8B-B14F-4D97-AF65-F5344CB8AC3E}">
        <p14:creationId xmlns:p14="http://schemas.microsoft.com/office/powerpoint/2010/main" val="230949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equipos de trabajo</a:t>
            </a:r>
            <a:r>
              <a:rPr lang="es-ES" sz="1200" kern="1200" baseline="0" dirty="0">
                <a:solidFill>
                  <a:schemeClr val="tx1"/>
                </a:solidFill>
                <a:effectLst/>
                <a:latin typeface="+mn-lt"/>
                <a:ea typeface="+mn-ea"/>
                <a:cs typeface="+mn-cs"/>
              </a:rPr>
              <a:t> de las organizaciones del TSSE están compuestos por las personas voluntarias y las remuneradas. E</a:t>
            </a:r>
            <a:r>
              <a:rPr lang="es-ES" sz="1200" kern="1200" dirty="0">
                <a:solidFill>
                  <a:schemeClr val="tx1"/>
                </a:solidFill>
                <a:effectLst/>
                <a:latin typeface="+mn-lt"/>
                <a:ea typeface="+mn-ea"/>
                <a:cs typeface="+mn-cs"/>
              </a:rPr>
              <a:t>n un 87,9% de las</a:t>
            </a:r>
            <a:r>
              <a:rPr lang="es-ES" sz="1200" kern="1200" baseline="0" dirty="0">
                <a:solidFill>
                  <a:schemeClr val="tx1"/>
                </a:solidFill>
                <a:effectLst/>
                <a:latin typeface="+mn-lt"/>
                <a:ea typeface="+mn-ea"/>
                <a:cs typeface="+mn-cs"/>
              </a:rPr>
              <a:t> organizaciones</a:t>
            </a:r>
            <a:r>
              <a:rPr lang="es-ES" sz="1200" kern="1200" dirty="0">
                <a:solidFill>
                  <a:schemeClr val="tx1"/>
                </a:solidFill>
                <a:effectLst/>
                <a:latin typeface="+mn-lt"/>
                <a:ea typeface="+mn-ea"/>
                <a:cs typeface="+mn-cs"/>
              </a:rPr>
              <a:t> el voluntariado tiene una presencia muy significativa ya que representa la mitad o más de las personas que componen la organización. De hecho, un 42,8% de las organizaciones está compuestas íntegramente por personas voluntarias.</a:t>
            </a:r>
          </a:p>
          <a:p>
            <a:r>
              <a:rPr lang="es-ES" sz="1200" kern="1200" dirty="0">
                <a:solidFill>
                  <a:schemeClr val="tx1"/>
                </a:solidFill>
                <a:effectLst/>
                <a:latin typeface="+mn-lt"/>
                <a:ea typeface="+mn-ea"/>
                <a:cs typeface="+mn-cs"/>
              </a:rPr>
              <a:t>El 57,2% de las organizaciones cuenta con personas remuneradas en sus equipos de trabajo, mientras que en el resto no hay personal remunerado.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Cuando hay personas remuneradas, lo más frecuente (en el 72,9% de los casos) es que el personal remunerado represente menos de una cuarta parte del total de personas que componen la organización (Sólo en un 14,6% de las organizaciones el personal remunerado es mayoría.</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16</a:t>
            </a:fld>
            <a:endParaRPr lang="es-ES"/>
          </a:p>
        </p:txBody>
      </p:sp>
    </p:spTree>
    <p:extLst>
      <p:ext uri="{BB962C8B-B14F-4D97-AF65-F5344CB8AC3E}">
        <p14:creationId xmlns:p14="http://schemas.microsoft.com/office/powerpoint/2010/main" val="375001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 habitual es que el volumen de personas voluntarias en una organización ronde entre las 10 y las 50 personas. Aunque lo más frecuente es contar con 10 personas voluntarias, la media se sitúa en unas 37 personas voluntarias, el 59,5% de las cuales son mujeres.</a:t>
            </a:r>
          </a:p>
          <a:p>
            <a:r>
              <a:rPr lang="es-ES" sz="1200" kern="1200" dirty="0">
                <a:solidFill>
                  <a:schemeClr val="tx1"/>
                </a:solidFill>
                <a:effectLst/>
                <a:latin typeface="+mn-lt"/>
                <a:ea typeface="+mn-ea"/>
                <a:cs typeface="+mn-cs"/>
              </a:rPr>
              <a:t>Cuando las organizaciones tienen personal remunerado lo más habitual (en 7 de cada 10 organizaciones) es que el volumen de personas remuneradas no supere las 10 personas, incluso en el 35,7% de los casos son menos de 3 personas las que reciben una remuneración.</a:t>
            </a:r>
          </a:p>
          <a:p>
            <a:r>
              <a:rPr lang="es-ES" sz="1200" kern="1200" dirty="0">
                <a:solidFill>
                  <a:schemeClr val="tx1"/>
                </a:solidFill>
                <a:effectLst/>
                <a:latin typeface="+mn-lt"/>
                <a:ea typeface="+mn-ea"/>
                <a:cs typeface="+mn-cs"/>
              </a:rPr>
              <a:t>Aunque lo más frecuente es contar con 1 persona remunerada, la media se sitúa en unas 13 personas remuneradas, el 70,5% de las cuales son mujeres.</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17</a:t>
            </a:fld>
            <a:endParaRPr lang="es-ES"/>
          </a:p>
        </p:txBody>
      </p:sp>
    </p:spTree>
    <p:extLst>
      <p:ext uri="{BB962C8B-B14F-4D97-AF65-F5344CB8AC3E}">
        <p14:creationId xmlns:p14="http://schemas.microsoft.com/office/powerpoint/2010/main" val="426773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80% de las organizaciones del TSSE son organizaciones de pequeño o mediano tamaño, con un volumen de ingresos inferior a 300.000€. De hecho, el volumen económico gestionado por la mitad de las organizaciones se sitúa por debajo de los 49.386,8€.</a:t>
            </a:r>
          </a:p>
          <a:p>
            <a:r>
              <a:rPr lang="es-ES" sz="1200" kern="1200" dirty="0">
                <a:solidFill>
                  <a:schemeClr val="tx1"/>
                </a:solidFill>
                <a:effectLst/>
                <a:latin typeface="+mn-lt"/>
                <a:ea typeface="+mn-ea"/>
                <a:cs typeface="+mn-cs"/>
              </a:rPr>
              <a:t> Como vemos, conviven organizaciones que manejan un volumen económico muy distinto. Un 7,6% de las organizaciones gestiona presupuestos por encima del millón y medio de euros mientras que los ingresos de un 31,7% de las entidades del sector no llegan a los 12.000€.</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resultado económico de más de la mitad de las organizaciones en 2018 fue de equilibrio de cuentas. Un 26,9% de las organizaciones tuvieron superávit y otro 20,8% presentó una situación de déficit.</a:t>
            </a:r>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19</a:t>
            </a:fld>
            <a:endParaRPr lang="es-ES"/>
          </a:p>
        </p:txBody>
      </p:sp>
    </p:spTree>
    <p:extLst>
      <p:ext uri="{BB962C8B-B14F-4D97-AF65-F5344CB8AC3E}">
        <p14:creationId xmlns:p14="http://schemas.microsoft.com/office/powerpoint/2010/main" val="298879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56% de los ingresos de las organizaciones provienen de fuentes de financiación pública y el 44% de financiación privada. Entre la financiación pública destacan las subvenciones públicas, que suponen de media el 38% del total de ingresos de las organizaciones. Entre la financiación privada destacan las cuotas de personas socias o afiliadas, que suponen de media el 17,9% del total de ingresos de las organizaciones</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20</a:t>
            </a:fld>
            <a:endParaRPr lang="es-ES"/>
          </a:p>
        </p:txBody>
      </p:sp>
    </p:spTree>
    <p:extLst>
      <p:ext uri="{BB962C8B-B14F-4D97-AF65-F5344CB8AC3E}">
        <p14:creationId xmlns:p14="http://schemas.microsoft.com/office/powerpoint/2010/main" val="219154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organizaciones cuentan con diversas herramientas de gestión (sistemas de evaluación, planes de igualdad, códigos éticos, etc.) que favorecen el buen funcionamiento de las entidades. En ocasiones, aunque no es lo habitual, son herramientas formalizadas, mientras que otras veces se trata de acciones más puntuales. Los sistemas de evaluación o los Planes de Igualdad son algunas de las más estandarizadas.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1 de cada 4 organizaciones tiene un código ético y otro 34,8% de las entidades desarrollan acciones que guardan relación con el mismo aunque no dispongan de uno por escrito. Casi 4 de cada 10 organizaciones cuenta con un sistema de evaluación de resultados o de impacto de los proyectos o actividades formalizado y otro 34,3% desarrolla acciones relacionadas con ello.</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Casi 7 de cada 10 de las organizaciones desarrolla acciones relacionadas con la igualdad entre hombres y mujeres y un 28,9% cuenta con un Plan de Igualdad. El 45,5% de las entidades desarrolla acciones que guardan relación con la no discriminación y un 13,2% tiene un Protocolo en relación con este aspecto. </a:t>
            </a:r>
          </a:p>
          <a:p>
            <a:r>
              <a:rPr lang="es-ES" sz="1200" kern="1200" dirty="0">
                <a:solidFill>
                  <a:schemeClr val="tx1"/>
                </a:solidFill>
                <a:effectLst/>
                <a:latin typeface="+mn-lt"/>
                <a:ea typeface="+mn-ea"/>
                <a:cs typeface="+mn-cs"/>
              </a:rPr>
              <a:t>El 43,4% de las entidades desarrolla acciones que guardan relación con la trasparencia y un 9,1% tiene un Plan de Transparencia. </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22</a:t>
            </a:fld>
            <a:endParaRPr lang="es-ES"/>
          </a:p>
        </p:txBody>
      </p:sp>
    </p:spTree>
    <p:extLst>
      <p:ext uri="{BB962C8B-B14F-4D97-AF65-F5344CB8AC3E}">
        <p14:creationId xmlns:p14="http://schemas.microsoft.com/office/powerpoint/2010/main" val="98293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relación</a:t>
            </a:r>
            <a:r>
              <a:rPr lang="es-ES" sz="1200" kern="1200" baseline="0" dirty="0">
                <a:solidFill>
                  <a:schemeClr val="tx1"/>
                </a:solidFill>
                <a:effectLst/>
                <a:latin typeface="+mn-lt"/>
                <a:ea typeface="+mn-ea"/>
                <a:cs typeface="+mn-cs"/>
              </a:rPr>
              <a:t> a la información que las organizaciones hacen llegar a sus grupos de interés, en</a:t>
            </a:r>
            <a:r>
              <a:rPr lang="es-ES" sz="1200" kern="1200" dirty="0">
                <a:solidFill>
                  <a:schemeClr val="tx1"/>
                </a:solidFill>
                <a:effectLst/>
                <a:latin typeface="+mn-lt"/>
                <a:ea typeface="+mn-ea"/>
                <a:cs typeface="+mn-cs"/>
              </a:rPr>
              <a:t> torno al 83% de las organizaciones hacen llegar habitual o regularmente tanto la memoria anual de actividades de la entidad como información sobre el estado de sus cuentas.</a:t>
            </a:r>
          </a:p>
          <a:p>
            <a:r>
              <a:rPr lang="es-ES" sz="1200" kern="1200" dirty="0">
                <a:solidFill>
                  <a:schemeClr val="tx1"/>
                </a:solidFill>
                <a:effectLst/>
                <a:latin typeface="+mn-lt"/>
                <a:ea typeface="+mn-ea"/>
                <a:cs typeface="+mn-cs"/>
              </a:rPr>
              <a:t>Además, aproximadamente 3 de cada 4 organizaciones hacen llegar a sus grupos de interés habitual o regularmente tanto información sobre la misión y valores de la entidad, como de la composición de sus órganos de gobierno.</a:t>
            </a:r>
          </a:p>
          <a:p>
            <a:r>
              <a:rPr lang="es-ES" sz="1200" kern="1200" dirty="0">
                <a:solidFill>
                  <a:schemeClr val="tx1"/>
                </a:solidFill>
                <a:effectLst/>
                <a:latin typeface="+mn-lt"/>
                <a:ea typeface="+mn-ea"/>
                <a:cs typeface="+mn-cs"/>
              </a:rPr>
              <a:t>Aunque en menor medida, también es considerable el porcentaje de organizaciones que hacen llegar a sus grupos de interés información sobre el grado de cumplimiento de objetivos y sobre el impacto de sus actuaciones (en torno a 6 de cada 10). Es algo menos frecuente que las organizaciones hagan llegar información sobre las personas de la entidad (4 de cada 10 lo hace).</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23</a:t>
            </a:fld>
            <a:endParaRPr lang="es-ES"/>
          </a:p>
        </p:txBody>
      </p:sp>
    </p:spTree>
    <p:extLst>
      <p:ext uri="{BB962C8B-B14F-4D97-AF65-F5344CB8AC3E}">
        <p14:creationId xmlns:p14="http://schemas.microsoft.com/office/powerpoint/2010/main" val="17110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organizaciones del TSSE mantienen relación o colaboran</a:t>
            </a:r>
            <a:r>
              <a:rPr lang="es-ES" sz="1200" kern="1200" baseline="0" dirty="0">
                <a:solidFill>
                  <a:schemeClr val="tx1"/>
                </a:solidFill>
                <a:effectLst/>
                <a:latin typeface="+mn-lt"/>
                <a:ea typeface="+mn-ea"/>
                <a:cs typeface="+mn-cs"/>
              </a:rPr>
              <a:t> con una diversidad de agentes sociales. </a:t>
            </a:r>
            <a:r>
              <a:rPr lang="es-ES" sz="1200" kern="1200" dirty="0">
                <a:solidFill>
                  <a:schemeClr val="tx1"/>
                </a:solidFill>
                <a:effectLst/>
                <a:latin typeface="+mn-lt"/>
                <a:ea typeface="+mn-ea"/>
                <a:cs typeface="+mn-cs"/>
              </a:rPr>
              <a:t>De entre todos los organismos de la administración pública, la relación de las organizaciones del sector es especialmente estrecha con los ayuntamientos. Un 72,9% de organizaciones dice tener bastante o mucha relación con la administración a nivel municipal, un 60% con las diputaciones forales y un 44,4% con Gobierno Vasco.</a:t>
            </a:r>
          </a:p>
          <a:p>
            <a:r>
              <a:rPr lang="es-ES" sz="1200" kern="1200" dirty="0">
                <a:solidFill>
                  <a:schemeClr val="tx1"/>
                </a:solidFill>
                <a:effectLst/>
                <a:latin typeface="+mn-lt"/>
                <a:ea typeface="+mn-ea"/>
                <a:cs typeface="+mn-cs"/>
              </a:rPr>
              <a:t>También se mantienen ciertos lazos con los movimientos sociales (el 64,1% de las entidades consultadas dice tener bastante o mucha relación con ellos) y con las universidades (el 41,5%). </a:t>
            </a:r>
          </a:p>
          <a:p>
            <a:r>
              <a:rPr lang="es-ES" sz="1200" kern="1200" dirty="0">
                <a:solidFill>
                  <a:schemeClr val="tx1"/>
                </a:solidFill>
                <a:effectLst/>
                <a:latin typeface="+mn-lt"/>
                <a:ea typeface="+mn-ea"/>
                <a:cs typeface="+mn-cs"/>
              </a:rPr>
              <a:t>Los niveles de relación con otros agentes son considerablemente menores. Concretamente el 30,1% de las organizaciones del sector dicen tener una relación o colaboración bastante estrecha con empresas de otros sectores; el 29,1% con Fundaciones Bancarias; el 23,7% con la Iglesia; el 18% con los partidos políticos; el 11,3% con los sindicatos; y el 10,7% con asociaciones empresariales.</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25</a:t>
            </a:fld>
            <a:endParaRPr lang="es-ES"/>
          </a:p>
        </p:txBody>
      </p:sp>
    </p:spTree>
    <p:extLst>
      <p:ext uri="{BB962C8B-B14F-4D97-AF65-F5344CB8AC3E}">
        <p14:creationId xmlns:p14="http://schemas.microsoft.com/office/powerpoint/2010/main" val="343451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a:t>
            </a:r>
            <a:r>
              <a:rPr lang="es-ES" sz="1200" kern="1200" baseline="0" dirty="0">
                <a:solidFill>
                  <a:schemeClr val="tx1"/>
                </a:solidFill>
                <a:effectLst/>
                <a:latin typeface="+mn-lt"/>
                <a:ea typeface="+mn-ea"/>
                <a:cs typeface="+mn-cs"/>
              </a:rPr>
              <a:t> cuanto a las relaciones dentro del sector, m</a:t>
            </a:r>
            <a:r>
              <a:rPr lang="es-ES" sz="1200" kern="1200" dirty="0">
                <a:solidFill>
                  <a:schemeClr val="tx1"/>
                </a:solidFill>
                <a:effectLst/>
                <a:latin typeface="+mn-lt"/>
                <a:ea typeface="+mn-ea"/>
                <a:cs typeface="+mn-cs"/>
              </a:rPr>
              <a:t>ás de 6 de cada 10 organizaciones pertenecen a una organización o iniciativa de segundo nivel (redes, federaciones, agrupaciones, plataformas...) lo cual da cuenta de la existencia de relación entre organizaciones afines, que comparten espacios de reflexión e información. De media, cada organización pertenece a 2 o 3 redes de este tipo.</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26</a:t>
            </a:fld>
            <a:endParaRPr lang="es-ES"/>
          </a:p>
        </p:txBody>
      </p:sp>
    </p:spTree>
    <p:extLst>
      <p:ext uri="{BB962C8B-B14F-4D97-AF65-F5344CB8AC3E}">
        <p14:creationId xmlns:p14="http://schemas.microsoft.com/office/powerpoint/2010/main" val="399044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Como decía, se estima que el TSSE está formado por 3.938 organizaciones lo que supone una tasa de 1,8 organizaciones por cada 1.000 habitantes de Euskadi. Estas organizaciones cuentan con aproximadamente 38.525 personas empleadas y canalizan la participación social de 158.599 personas voluntarias. En 2018 gestionaron un volumen económico de 1.736 millones de euros, equivalente al 2,3% del PIB vasco. </a:t>
            </a:r>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5</a:t>
            </a:fld>
            <a:endParaRPr lang="es-ES"/>
          </a:p>
        </p:txBody>
      </p:sp>
    </p:spTree>
    <p:extLst>
      <p:ext uri="{BB962C8B-B14F-4D97-AF65-F5344CB8AC3E}">
        <p14:creationId xmlns:p14="http://schemas.microsoft.com/office/powerpoint/2010/main" val="121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Las asociaciones son la figura jurídica mayoritaria del sector. Nueve de cada diez organizaciones lo son.</a:t>
            </a:r>
          </a:p>
          <a:p>
            <a:r>
              <a:rPr lang="es-ES" sz="1200" kern="1200" dirty="0">
                <a:solidFill>
                  <a:schemeClr val="tx1"/>
                </a:solidFill>
                <a:effectLst/>
                <a:latin typeface="+mn-lt"/>
                <a:ea typeface="+mn-ea"/>
                <a:cs typeface="+mn-cs"/>
              </a:rPr>
              <a:t>Casi 3 de cada 10 organizaciones cuentan con la declaración de utilidad pública, que supone un reconocimiento social a su labor e implica que sus fines tienden a promover el interés general, y que su actividad no está restringida exclusivamente a beneficiar a sus personas asociadas. </a:t>
            </a:r>
          </a:p>
          <a:p>
            <a:r>
              <a:rPr lang="es-ES" sz="1200" kern="1200" dirty="0">
                <a:solidFill>
                  <a:schemeClr val="tx1"/>
                </a:solidFill>
                <a:effectLst/>
                <a:latin typeface="+mn-lt"/>
                <a:ea typeface="+mn-ea"/>
                <a:cs typeface="+mn-cs"/>
              </a:rPr>
              <a:t>El 47,6% de organizaciones son entidades constituidas directamente por las propias personas y/o familias destinatarias, lo cual da cuenta del vínculo estable entre las organizaciones y las personas y colectivos destinatarios de su actividad. </a:t>
            </a:r>
          </a:p>
          <a:p>
            <a:r>
              <a:rPr lang="es-ES" sz="1200" kern="1200" dirty="0">
                <a:solidFill>
                  <a:schemeClr val="tx1"/>
                </a:solidFill>
                <a:effectLst/>
                <a:latin typeface="+mn-lt"/>
                <a:ea typeface="+mn-ea"/>
                <a:cs typeface="+mn-cs"/>
              </a:rPr>
              <a:t>Más del 97,8% de las entidades son organizaciones de base, mientras que las redes o entidades de segundo o tercer nivel constituyen aproximadamente un 2,2% del total de organizaciones del sector.  </a:t>
            </a:r>
          </a:p>
          <a:p>
            <a:r>
              <a:rPr lang="es-ES" sz="1200" kern="1200" dirty="0">
                <a:solidFill>
                  <a:srgbClr val="FF0000"/>
                </a:solidFill>
                <a:effectLst/>
                <a:latin typeface="+mn-lt"/>
                <a:ea typeface="+mn-ea"/>
                <a:cs typeface="+mn-cs"/>
              </a:rPr>
              <a:t>La mitad de las redes consultadas son entidades que agrupan a menos de 11 organizaciones, mientras que la otra mitad está constituida por más de 11 organizaciones. De media cada una de las redes agrupa a unas 23 organizaciones.</a:t>
            </a:r>
            <a:endParaRPr lang="es-ES" dirty="0">
              <a:solidFill>
                <a:srgbClr val="FF0000"/>
              </a:solidFill>
            </a:endParaRPr>
          </a:p>
        </p:txBody>
      </p:sp>
      <p:sp>
        <p:nvSpPr>
          <p:cNvPr id="4" name="Marcador de número de diapositiva 3"/>
          <p:cNvSpPr>
            <a:spLocks noGrp="1"/>
          </p:cNvSpPr>
          <p:nvPr>
            <p:ph type="sldNum" sz="quarter" idx="10"/>
          </p:nvPr>
        </p:nvSpPr>
        <p:spPr/>
        <p:txBody>
          <a:bodyPr/>
          <a:lstStyle/>
          <a:p>
            <a:fld id="{0F713526-814B-4667-B0DB-DC81F3583805}" type="slidenum">
              <a:rPr lang="es-ES" smtClean="0"/>
              <a:t>6</a:t>
            </a:fld>
            <a:endParaRPr lang="es-ES"/>
          </a:p>
        </p:txBody>
      </p:sp>
    </p:spTree>
    <p:extLst>
      <p:ext uri="{BB962C8B-B14F-4D97-AF65-F5344CB8AC3E}">
        <p14:creationId xmlns:p14="http://schemas.microsoft.com/office/powerpoint/2010/main" val="195047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 qué se dedican las organizaciones</a:t>
            </a:r>
            <a:r>
              <a:rPr lang="es-ES" sz="1200" kern="1200" baseline="0" dirty="0">
                <a:solidFill>
                  <a:schemeClr val="tx1"/>
                </a:solidFill>
                <a:effectLst/>
                <a:latin typeface="+mn-lt"/>
                <a:ea typeface="+mn-ea"/>
                <a:cs typeface="+mn-cs"/>
              </a:rPr>
              <a:t> del TSSE? </a:t>
            </a:r>
            <a:r>
              <a:rPr lang="es-ES" sz="1200" kern="1200" dirty="0">
                <a:solidFill>
                  <a:schemeClr val="tx1"/>
                </a:solidFill>
                <a:effectLst/>
                <a:latin typeface="+mn-lt"/>
                <a:ea typeface="+mn-ea"/>
                <a:cs typeface="+mn-cs"/>
              </a:rPr>
              <a:t>6 de cada 10 organizaciones han señalado desarrollar al menos parte de su actividad en el ámbito social transversal.</a:t>
            </a:r>
            <a:r>
              <a:rPr lang="es-ES" sz="1200" kern="1200" baseline="0" dirty="0">
                <a:solidFill>
                  <a:schemeClr val="tx1"/>
                </a:solidFill>
                <a:effectLst/>
                <a:latin typeface="+mn-lt"/>
                <a:ea typeface="+mn-ea"/>
                <a:cs typeface="+mn-cs"/>
              </a:rPr>
              <a:t> Se trata de organizaciones que desarrollan actividad en relación a la promoción de la igualdad y los derechos de colectivos en situación de vulnerabilidad como mujeres, mayores, personas pertenecientes a minorías étnicas, familias monoparentales, LGTBIQ+, inmigrantes u otros).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Además,</a:t>
            </a:r>
            <a:r>
              <a:rPr lang="es-ES" sz="1200" kern="1200" baseline="0" dirty="0">
                <a:solidFill>
                  <a:schemeClr val="tx1"/>
                </a:solidFill>
                <a:effectLst/>
                <a:latin typeface="+mn-lt"/>
                <a:ea typeface="+mn-ea"/>
                <a:cs typeface="+mn-cs"/>
              </a:rPr>
              <a:t> l</a:t>
            </a:r>
            <a:r>
              <a:rPr lang="es-ES" sz="1200" kern="1200" dirty="0">
                <a:solidFill>
                  <a:schemeClr val="tx1"/>
                </a:solidFill>
                <a:effectLst/>
                <a:latin typeface="+mn-lt"/>
                <a:ea typeface="+mn-ea"/>
                <a:cs typeface="+mn-cs"/>
              </a:rPr>
              <a:t>a mitad de las entidades del sector dice trabajar en el ámbito de los servicios sociales,</a:t>
            </a:r>
            <a:r>
              <a:rPr lang="es-ES" sz="1200" kern="1200" baseline="0" dirty="0">
                <a:solidFill>
                  <a:schemeClr val="tx1"/>
                </a:solidFill>
                <a:effectLst/>
                <a:latin typeface="+mn-lt"/>
                <a:ea typeface="+mn-ea"/>
                <a:cs typeface="+mn-cs"/>
              </a:rPr>
              <a:t> es decir, atendiendo a personas con discapacidad o en situación o riesgo de desprotección, dependencia o exclusión.</a:t>
            </a:r>
            <a:endParaRPr lang="es-E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Casi 4 de cada 10 trabajan en torno a la educación y tiempo libre,</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1 de cada 3 desempeñan al menos una parte de su labor en el campo de la salud.</a:t>
            </a:r>
          </a:p>
        </p:txBody>
      </p:sp>
      <p:sp>
        <p:nvSpPr>
          <p:cNvPr id="4" name="Marcador de número de diapositiva 3"/>
          <p:cNvSpPr>
            <a:spLocks noGrp="1"/>
          </p:cNvSpPr>
          <p:nvPr>
            <p:ph type="sldNum" sz="quarter" idx="10"/>
          </p:nvPr>
        </p:nvSpPr>
        <p:spPr/>
        <p:txBody>
          <a:bodyPr/>
          <a:lstStyle/>
          <a:p>
            <a:fld id="{0F713526-814B-4667-B0DB-DC81F3583805}" type="slidenum">
              <a:rPr lang="es-ES" smtClean="0"/>
              <a:t>8</a:t>
            </a:fld>
            <a:endParaRPr lang="es-ES"/>
          </a:p>
        </p:txBody>
      </p:sp>
    </p:spTree>
    <p:extLst>
      <p:ext uri="{BB962C8B-B14F-4D97-AF65-F5344CB8AC3E}">
        <p14:creationId xmlns:p14="http://schemas.microsoft.com/office/powerpoint/2010/main" val="386471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Aproximadamente 1 de cada 3 organizaciones del sector tiene 20 años o más de trayectoria ( de hecho en torno al 1% tiene 50 años o más).</a:t>
            </a:r>
            <a:r>
              <a:rPr lang="es-ES" sz="1200" kern="1200" baseline="0" dirty="0">
                <a:solidFill>
                  <a:schemeClr val="tx1"/>
                </a:solidFill>
                <a:effectLst/>
                <a:latin typeface="+mn-lt"/>
                <a:ea typeface="+mn-ea"/>
                <a:cs typeface="+mn-cs"/>
              </a:rPr>
              <a:t> Las</a:t>
            </a:r>
            <a:r>
              <a:rPr lang="es-ES" sz="1200" kern="1200" dirty="0">
                <a:solidFill>
                  <a:schemeClr val="tx1"/>
                </a:solidFill>
                <a:effectLst/>
                <a:latin typeface="+mn-lt"/>
                <a:ea typeface="+mn-ea"/>
                <a:cs typeface="+mn-cs"/>
              </a:rPr>
              <a:t> organizaciones más jóvenes de menos de 5 años de recorrido representan el 20,1%.</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cuanto al ámbito geográfico de actuación, la actividad del 84,5% de las organizaciones no trasciende el ámbito de la Euskadi. Un 34,7% de las organizaciones centra su actividad en el territorio histórico en el que se ubica y otro 28,7% trabaja en más de un territorio (Euskadi). Aproximadamente 1 de cada 5 entidades desarrolla su labor específicamente en el ámbito local (comarcal, municipal o inferior).</a:t>
            </a:r>
          </a:p>
          <a:p>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9</a:t>
            </a:fld>
            <a:endParaRPr lang="es-ES"/>
          </a:p>
        </p:txBody>
      </p:sp>
    </p:spTree>
    <p:extLst>
      <p:ext uri="{BB962C8B-B14F-4D97-AF65-F5344CB8AC3E}">
        <p14:creationId xmlns:p14="http://schemas.microsoft.com/office/powerpoint/2010/main" val="343489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Si consideramos todos aquellos</a:t>
            </a:r>
            <a:r>
              <a:rPr lang="es-ES" sz="1200" kern="1200" baseline="0" dirty="0">
                <a:solidFill>
                  <a:schemeClr val="tx1"/>
                </a:solidFill>
                <a:effectLst/>
                <a:latin typeface="+mn-lt"/>
                <a:ea typeface="+mn-ea"/>
                <a:cs typeface="+mn-cs"/>
              </a:rPr>
              <a:t> colectivos de personas destinatarias a los</a:t>
            </a:r>
            <a:r>
              <a:rPr lang="es-ES" sz="1200" kern="1200" dirty="0">
                <a:solidFill>
                  <a:schemeClr val="tx1"/>
                </a:solidFill>
                <a:effectLst/>
                <a:latin typeface="+mn-lt"/>
                <a:ea typeface="+mn-ea"/>
                <a:cs typeface="+mn-cs"/>
              </a:rPr>
              <a:t> que una misma organización puede atender, observamos que en torno a la mitad de las organizaciones atiende en mayor o menor medida a mujeres y a jóvenes. Las que trabajan con infancia y adolescencia representan el 42,2% del total y también son muy numerosas las que atienden a personas mayores (35,8%), a personas inmigrantes (34,4%) o a personas en riesgo de exclusión (34,4%).</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10</a:t>
            </a:fld>
            <a:endParaRPr lang="es-ES"/>
          </a:p>
        </p:txBody>
      </p:sp>
    </p:spTree>
    <p:extLst>
      <p:ext uri="{BB962C8B-B14F-4D97-AF65-F5344CB8AC3E}">
        <p14:creationId xmlns:p14="http://schemas.microsoft.com/office/powerpoint/2010/main" val="362939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Si consideramos todos aquellos</a:t>
            </a:r>
            <a:r>
              <a:rPr lang="es-ES" sz="1200" kern="1200" baseline="0" dirty="0">
                <a:solidFill>
                  <a:schemeClr val="tx1"/>
                </a:solidFill>
                <a:effectLst/>
                <a:latin typeface="+mn-lt"/>
                <a:ea typeface="+mn-ea"/>
                <a:cs typeface="+mn-cs"/>
              </a:rPr>
              <a:t> colectivos de personas destinatarias a los</a:t>
            </a:r>
            <a:r>
              <a:rPr lang="es-ES" sz="1200" kern="1200" dirty="0">
                <a:solidFill>
                  <a:schemeClr val="tx1"/>
                </a:solidFill>
                <a:effectLst/>
                <a:latin typeface="+mn-lt"/>
                <a:ea typeface="+mn-ea"/>
                <a:cs typeface="+mn-cs"/>
              </a:rPr>
              <a:t> que una misma organización puede atender, observamos que en torno a la mitad de las organizaciones atiende en mayor o menor medida a mujeres y a jóvenes. Las que trabajan con infancia y adolescencia representan el 42,2% del total y también son muy numerosas las que atienden a personas mayores (35,8%), a personas inmigrantes (34,4%) o a personas en riesgo de exclusión (34,4%).</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11</a:t>
            </a:fld>
            <a:endParaRPr lang="es-ES"/>
          </a:p>
        </p:txBody>
      </p:sp>
    </p:spTree>
    <p:extLst>
      <p:ext uri="{BB962C8B-B14F-4D97-AF65-F5344CB8AC3E}">
        <p14:creationId xmlns:p14="http://schemas.microsoft.com/office/powerpoint/2010/main" val="179773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mayor parte de las organizaciones del TSSE (el 78,3%) compagina la provisión de servicios con otras funciones sociales vinculadas con la sensibilización y la defensa de derechos.</a:t>
            </a:r>
          </a:p>
          <a:p>
            <a:r>
              <a:rPr lang="es-ES" sz="1200" kern="1200" dirty="0">
                <a:solidFill>
                  <a:schemeClr val="tx1"/>
                </a:solidFill>
                <a:effectLst/>
                <a:latin typeface="+mn-lt"/>
                <a:ea typeface="+mn-ea"/>
                <a:cs typeface="+mn-cs"/>
              </a:rPr>
              <a:t>A través de la provisión de servicios, las organizaciones dan respuestas a las necesidades sociales existentes y acercan recursos a la población con necesidades, facilitando el acceso a los mismos.</a:t>
            </a:r>
          </a:p>
          <a:p>
            <a:r>
              <a:rPr lang="es-ES" sz="1200" kern="1200" dirty="0">
                <a:solidFill>
                  <a:schemeClr val="tx1"/>
                </a:solidFill>
                <a:effectLst/>
                <a:latin typeface="+mn-lt"/>
                <a:ea typeface="+mn-ea"/>
                <a:cs typeface="+mn-cs"/>
              </a:rPr>
              <a:t>Concretamente el 85,8% provee algún tipo de servicio (con independencia de que además, con frecuencia, realice también otras funciones), mientras que el 14,2% restante se dedica exclusivamente a actividades relacionadas con la incidencia, la sensibilización, la investigación, etc. </a:t>
            </a:r>
          </a:p>
          <a:p>
            <a:r>
              <a:rPr lang="es-ES" sz="1200" kern="1200" dirty="0">
                <a:solidFill>
                  <a:schemeClr val="tx1"/>
                </a:solidFill>
                <a:effectLst/>
                <a:latin typeface="+mn-lt"/>
                <a:ea typeface="+mn-ea"/>
                <a:cs typeface="+mn-cs"/>
              </a:rPr>
              <a:t> </a:t>
            </a:r>
            <a:endParaRPr lang="es-ES" sz="1200" kern="1200" dirty="0">
              <a:solidFill>
                <a:srgbClr val="FF0000"/>
              </a:solidFill>
              <a:effectLst/>
              <a:latin typeface="+mn-lt"/>
              <a:ea typeface="+mn-ea"/>
              <a:cs typeface="+mn-cs"/>
            </a:endParaRPr>
          </a:p>
          <a:p>
            <a:r>
              <a:rPr lang="es-ES" sz="1200" kern="1200" dirty="0">
                <a:solidFill>
                  <a:srgbClr val="FF0000"/>
                </a:solidFill>
                <a:effectLst/>
                <a:latin typeface="+mn-lt"/>
                <a:ea typeface="+mn-ea"/>
                <a:cs typeface="+mn-cs"/>
              </a:rPr>
              <a:t>La mitad de las organizaciones que proveen servicios tiene menos de 200 personas usuarias al año, mientras que una cuarta parte de ellas atiende a más de 616 personas usuarias anualmente.</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12</a:t>
            </a:fld>
            <a:endParaRPr lang="es-ES"/>
          </a:p>
        </p:txBody>
      </p:sp>
    </p:spTree>
    <p:extLst>
      <p:ext uri="{BB962C8B-B14F-4D97-AF65-F5344CB8AC3E}">
        <p14:creationId xmlns:p14="http://schemas.microsoft.com/office/powerpoint/2010/main" val="156859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Entre las organizaciones que proveen servicios,</a:t>
            </a:r>
            <a:r>
              <a:rPr lang="es-ES" sz="1200" kern="1200" baseline="0" dirty="0">
                <a:solidFill>
                  <a:schemeClr val="tx1"/>
                </a:solidFill>
                <a:effectLst/>
                <a:latin typeface="+mn-lt"/>
                <a:ea typeface="+mn-ea"/>
                <a:cs typeface="+mn-cs"/>
              </a:rPr>
              <a:t> u</a:t>
            </a:r>
            <a:r>
              <a:rPr lang="es-ES" sz="1200" kern="1200" dirty="0">
                <a:solidFill>
                  <a:schemeClr val="tx1"/>
                </a:solidFill>
                <a:effectLst/>
                <a:latin typeface="+mn-lt"/>
                <a:ea typeface="+mn-ea"/>
                <a:cs typeface="+mn-cs"/>
              </a:rPr>
              <a:t>n 62,2% de las entidades consultadas provee servicios de ocio y tiempo libre. También son más de la mitad las organizaciones que cuentan con una oferta formativa y educativa (57,4%). Aproximadamente 4 de cada 10 organizaciones realizan intervención psicosocial (41,8%) y un porcentaje similar realiza acompañamiento social (41,3%), intervención socioeducativa (39,9%), asesoramiento u orientación (39,9%) y tiene algún servicio de información y orientación sobre recursos</a:t>
            </a:r>
            <a:r>
              <a:rPr lang="es-ES" sz="1200" kern="1200" baseline="0" dirty="0">
                <a:solidFill>
                  <a:schemeClr val="tx1"/>
                </a:solidFill>
                <a:effectLst/>
                <a:latin typeface="+mn-lt"/>
                <a:ea typeface="+mn-ea"/>
                <a:cs typeface="+mn-cs"/>
              </a:rPr>
              <a:t> e intermediación </a:t>
            </a:r>
            <a:r>
              <a:rPr lang="es-ES" sz="1200" kern="1200" dirty="0">
                <a:solidFill>
                  <a:schemeClr val="tx1"/>
                </a:solidFill>
                <a:effectLst/>
                <a:latin typeface="+mn-lt"/>
                <a:ea typeface="+mn-ea"/>
                <a:cs typeface="+mn-cs"/>
              </a:rPr>
              <a:t>(39,2%).</a:t>
            </a:r>
          </a:p>
          <a:p>
            <a:endParaRPr lang="es-ES" dirty="0"/>
          </a:p>
        </p:txBody>
      </p:sp>
      <p:sp>
        <p:nvSpPr>
          <p:cNvPr id="4" name="Marcador de número de diapositiva 3"/>
          <p:cNvSpPr>
            <a:spLocks noGrp="1"/>
          </p:cNvSpPr>
          <p:nvPr>
            <p:ph type="sldNum" sz="quarter" idx="10"/>
          </p:nvPr>
        </p:nvSpPr>
        <p:spPr/>
        <p:txBody>
          <a:bodyPr/>
          <a:lstStyle/>
          <a:p>
            <a:fld id="{0F713526-814B-4667-B0DB-DC81F3583805}" type="slidenum">
              <a:rPr lang="es-ES" smtClean="0"/>
              <a:t>13</a:t>
            </a:fld>
            <a:endParaRPr lang="es-ES"/>
          </a:p>
        </p:txBody>
      </p:sp>
    </p:spTree>
    <p:extLst>
      <p:ext uri="{BB962C8B-B14F-4D97-AF65-F5344CB8AC3E}">
        <p14:creationId xmlns:p14="http://schemas.microsoft.com/office/powerpoint/2010/main" val="236013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78B29-E448-453A-A5D1-FEF26352CE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763D016-AF81-40CB-A3FA-8FF6F6844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D4F2B17-46E1-4D32-AA97-F0F26B50EB0B}"/>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A76EF3F6-FF7A-4281-AE6E-53DBF9F4F8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D51777-D395-4F69-B969-8DD687AE373D}"/>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162599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A425C-C845-440B-8F94-79DC6A2E1F2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15FBD7-2D6F-4091-95A0-30BE4B2A5B5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344420-C8FD-43EE-A7D6-678B12652CAF}"/>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B690F1DF-A67A-4FF6-843E-07AE7F1DEC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F247EF-5EA3-427D-8377-6497345C17A2}"/>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202308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567A2C-D245-4CE4-8422-847FE8AAC11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5029DC-6587-49FF-A161-FC956AA21F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3F3AA4E-ADC5-4B86-9BE9-CFD8705258BD}"/>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62CC8DC0-8E87-42B3-AB29-937733975B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EDB6D07-2A2D-473B-AC52-DD89576E8B7F}"/>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73908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lIns="34284" tIns="17142" rIns="34284" bIns="17142">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7257496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f Left Image">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6096000" y="0"/>
            <a:ext cx="6096000" cy="6858000"/>
          </a:xfrm>
          <a:prstGeom prst="rect">
            <a:avLst/>
          </a:prstGeom>
          <a:solidFill>
            <a:schemeClr val="bg1">
              <a:lumMod val="95000"/>
            </a:schemeClr>
          </a:solidFill>
          <a:effectLst/>
        </p:spPr>
        <p:txBody>
          <a:bodyPr lIns="34284" tIns="17142" rIns="34284" bIns="17142">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9274125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74DE3-60FB-4930-9274-8729385F96E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4B3621-5C14-446B-BD8A-A4EDEB2211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E67AC4-DFD4-46FA-94ED-B23601628CB8}"/>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CD7707D8-170B-46A0-8ED3-03782D9616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B09DD0-51E2-41A3-ADD5-06E9B738BBA2}"/>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17836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5A41C-D0E5-4B1C-8E2A-CE2F34717D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ED9F3EB-E7D0-482D-95B8-E822AD5A2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AE6636-BE72-4303-98FC-9DB90EBEABD8}"/>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3F037185-2B5D-493E-A3D3-4256627614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66B98-263F-4C51-9B9E-D0B48E0DE74F}"/>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98602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BFF3E-4F50-498E-8471-0F69852C5B5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98D321-781B-4F94-8861-EEE32C7820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8FDE89D-6775-4C6F-9A78-86DB477D96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F146451-930F-4DCE-A5DE-BEE115DEFE8C}"/>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6" name="Marcador de pie de página 5">
            <a:extLst>
              <a:ext uri="{FF2B5EF4-FFF2-40B4-BE49-F238E27FC236}">
                <a16:creationId xmlns:a16="http://schemas.microsoft.com/office/drawing/2014/main" id="{A2D3A5F4-4732-4708-BC19-1F488515958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EBBBF69-5C88-4174-86F0-584BEDE59DF1}"/>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03297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E376D-45F1-4569-95FE-917A263C874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3B4362E-E800-4B5C-918A-FD5A34715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BB3023B-57BE-4507-ADF2-7A04681D0E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8090281-5237-47F6-9AC0-462457AF3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701AE9-D4D5-4F17-855E-69445B21DD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68D27B9-F69C-414D-BA82-56DAA0C86794}"/>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8" name="Marcador de pie de página 7">
            <a:extLst>
              <a:ext uri="{FF2B5EF4-FFF2-40B4-BE49-F238E27FC236}">
                <a16:creationId xmlns:a16="http://schemas.microsoft.com/office/drawing/2014/main" id="{0A767310-DAED-4133-AB42-BCC28B3842E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ADFC187-E4FC-48A0-8DC4-8219D231017A}"/>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406173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F45B30-0807-4E41-8DAC-CC625DA6ED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60C9067-829F-47FE-97C1-CB2E7AC97C0C}"/>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4" name="Marcador de pie de página 3">
            <a:extLst>
              <a:ext uri="{FF2B5EF4-FFF2-40B4-BE49-F238E27FC236}">
                <a16:creationId xmlns:a16="http://schemas.microsoft.com/office/drawing/2014/main" id="{868B9C7E-D134-4328-B940-DBF336D8FF6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245EA78-54C8-4396-9C74-C9AB543D9713}"/>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2171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C40350-FB32-4FBE-94DF-2EEBC1619789}"/>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3" name="Marcador de pie de página 2">
            <a:extLst>
              <a:ext uri="{FF2B5EF4-FFF2-40B4-BE49-F238E27FC236}">
                <a16:creationId xmlns:a16="http://schemas.microsoft.com/office/drawing/2014/main" id="{7D345642-8B59-4152-94A5-FD59F4DB192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23B0B60-9CD1-4F27-B0F7-C9AF6CBC7CE7}"/>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190219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296A6-5970-4013-96B7-8AB5BB81B0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2AEB8F-8343-4F16-8BAB-D36172792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018018-36D0-45A6-BDE4-DD63DC1B7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8E93B6-BAE5-41E5-9F98-12C9F01B2F6F}"/>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6" name="Marcador de pie de página 5">
            <a:extLst>
              <a:ext uri="{FF2B5EF4-FFF2-40B4-BE49-F238E27FC236}">
                <a16:creationId xmlns:a16="http://schemas.microsoft.com/office/drawing/2014/main" id="{5E8FB82B-3B49-4873-B505-529D47C0F7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60E3930-38E8-41EB-ADD1-F828577F8243}"/>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425670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B5700-B64C-4740-B91F-C72AF17B29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3AD30A5-35BE-4A8D-80DF-207B5BB9D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543E3AA-9D82-4335-A3B6-FC40F8CE9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1BB2E2-8BBA-43F2-9956-471AB06A94ED}"/>
              </a:ext>
            </a:extLst>
          </p:cNvPr>
          <p:cNvSpPr>
            <a:spLocks noGrp="1"/>
          </p:cNvSpPr>
          <p:nvPr>
            <p:ph type="dt" sz="half" idx="10"/>
          </p:nvPr>
        </p:nvSpPr>
        <p:spPr/>
        <p:txBody>
          <a:bodyPr/>
          <a:lstStyle/>
          <a:p>
            <a:fld id="{45E0EBAB-E233-444E-A056-5CE2348024E9}" type="datetimeFigureOut">
              <a:rPr lang="es-ES" smtClean="0"/>
              <a:t>19/01/2023</a:t>
            </a:fld>
            <a:endParaRPr lang="es-ES"/>
          </a:p>
        </p:txBody>
      </p:sp>
      <p:sp>
        <p:nvSpPr>
          <p:cNvPr id="6" name="Marcador de pie de página 5">
            <a:extLst>
              <a:ext uri="{FF2B5EF4-FFF2-40B4-BE49-F238E27FC236}">
                <a16:creationId xmlns:a16="http://schemas.microsoft.com/office/drawing/2014/main" id="{F2CD5918-937D-431D-B7FC-D49FB32600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D13A64-AE76-4F0C-8A3A-B1866C06F68C}"/>
              </a:ext>
            </a:extLst>
          </p:cNvPr>
          <p:cNvSpPr>
            <a:spLocks noGrp="1"/>
          </p:cNvSpPr>
          <p:nvPr>
            <p:ph type="sldNum" sz="quarter" idx="12"/>
          </p:nvPr>
        </p:nvSpPr>
        <p:spPr/>
        <p:txBody>
          <a:bodyPr/>
          <a:lstStyle/>
          <a:p>
            <a:fld id="{98F968BD-28EA-4D73-A78D-A3F415663690}" type="slidenum">
              <a:rPr lang="es-ES" smtClean="0"/>
              <a:t>‹Nº›</a:t>
            </a:fld>
            <a:endParaRPr lang="es-ES"/>
          </a:p>
        </p:txBody>
      </p:sp>
    </p:spTree>
    <p:extLst>
      <p:ext uri="{BB962C8B-B14F-4D97-AF65-F5344CB8AC3E}">
        <p14:creationId xmlns:p14="http://schemas.microsoft.com/office/powerpoint/2010/main" val="377822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147502-1772-4463-96EF-CF71795A9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CCAAC3-1720-46D8-BD41-7C8F81E4E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C151F9-2127-4D97-80E1-CF5E8A98E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0EBAB-E233-444E-A056-5CE2348024E9}" type="datetimeFigureOut">
              <a:rPr lang="es-ES" smtClean="0"/>
              <a:t>19/01/2023</a:t>
            </a:fld>
            <a:endParaRPr lang="es-ES"/>
          </a:p>
        </p:txBody>
      </p:sp>
      <p:sp>
        <p:nvSpPr>
          <p:cNvPr id="5" name="Marcador de pie de página 4">
            <a:extLst>
              <a:ext uri="{FF2B5EF4-FFF2-40B4-BE49-F238E27FC236}">
                <a16:creationId xmlns:a16="http://schemas.microsoft.com/office/drawing/2014/main" id="{2068EEC5-73B1-4832-9F8B-961696A6D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1B9DF78-DBDE-476B-B0D7-ADA4F91DE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968BD-28EA-4D73-A78D-A3F415663690}" type="slidenum">
              <a:rPr lang="es-ES" smtClean="0"/>
              <a:t>‹Nº›</a:t>
            </a:fld>
            <a:endParaRPr lang="es-ES"/>
          </a:p>
        </p:txBody>
      </p:sp>
    </p:spTree>
    <p:extLst>
      <p:ext uri="{BB962C8B-B14F-4D97-AF65-F5344CB8AC3E}">
        <p14:creationId xmlns:p14="http://schemas.microsoft.com/office/powerpoint/2010/main" val="193403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p:cNvSpPr>
            <a:spLocks noGrp="1"/>
          </p:cNvSpPr>
          <p:nvPr>
            <p:ph type="pic" sz="quarter" idx="14"/>
          </p:nvPr>
        </p:nvSpPr>
        <p:spPr/>
      </p:sp>
      <p:pic>
        <p:nvPicPr>
          <p:cNvPr id="9" name="Picture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1"/>
          <p:cNvSpPr/>
          <p:nvPr/>
        </p:nvSpPr>
        <p:spPr>
          <a:xfrm>
            <a:off x="3357034" y="692151"/>
            <a:ext cx="5477933" cy="5473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1" name="Oval 7"/>
          <p:cNvSpPr/>
          <p:nvPr/>
        </p:nvSpPr>
        <p:spPr>
          <a:xfrm>
            <a:off x="3232151" y="567267"/>
            <a:ext cx="5727700" cy="572346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pic>
        <p:nvPicPr>
          <p:cNvPr id="12" name="Imagen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067" y="5683251"/>
            <a:ext cx="2940051" cy="829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0"/>
          <p:cNvSpPr txBox="1">
            <a:spLocks noChangeArrowheads="1"/>
          </p:cNvSpPr>
          <p:nvPr/>
        </p:nvSpPr>
        <p:spPr bwMode="auto">
          <a:xfrm>
            <a:off x="3729507" y="1926297"/>
            <a:ext cx="4732985" cy="267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s-ES" sz="4267" b="1" dirty="0" err="1">
                <a:solidFill>
                  <a:srgbClr val="122731"/>
                </a:solidFill>
                <a:latin typeface="Montserrat" charset="0"/>
                <a:ea typeface="Montserrat"/>
                <a:cs typeface="Montserrat" charset="0"/>
              </a:rPr>
              <a:t>EHSSren</a:t>
            </a:r>
            <a:r>
              <a:rPr lang="es-ES" sz="4267" b="1" dirty="0">
                <a:solidFill>
                  <a:srgbClr val="122731"/>
                </a:solidFill>
                <a:latin typeface="Montserrat" charset="0"/>
                <a:ea typeface="Montserrat"/>
                <a:cs typeface="Montserrat" charset="0"/>
              </a:rPr>
              <a:t> 2021eko </a:t>
            </a:r>
            <a:r>
              <a:rPr lang="es-ES" sz="4267" b="1" dirty="0" err="1">
                <a:solidFill>
                  <a:srgbClr val="122731"/>
                </a:solidFill>
                <a:latin typeface="Montserrat" charset="0"/>
                <a:ea typeface="Montserrat"/>
                <a:cs typeface="Montserrat" charset="0"/>
              </a:rPr>
              <a:t>Barometroa</a:t>
            </a:r>
            <a:endParaRPr lang="es-ES" sz="4267" b="1" dirty="0">
              <a:solidFill>
                <a:srgbClr val="122731"/>
              </a:solidFill>
              <a:latin typeface="Montserrat" charset="0"/>
              <a:ea typeface="Montserrat"/>
              <a:cs typeface="Montserrat" charset="0"/>
            </a:endParaRPr>
          </a:p>
          <a:p>
            <a:pPr algn="ctr">
              <a:defRPr/>
            </a:pPr>
            <a:endParaRPr lang="es-ES" sz="4267" b="1" dirty="0">
              <a:solidFill>
                <a:srgbClr val="122731"/>
              </a:solidFill>
              <a:latin typeface="Montserrat" charset="0"/>
              <a:ea typeface="Montserrat"/>
              <a:cs typeface="Montserrat" charset="0"/>
            </a:endParaRPr>
          </a:p>
        </p:txBody>
      </p:sp>
      <p:pic>
        <p:nvPicPr>
          <p:cNvPr id="15" name="Imagen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9668761" y="5683251"/>
            <a:ext cx="1985780" cy="878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247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743" y="1636775"/>
            <a:ext cx="4561760" cy="3982053"/>
          </a:xfrm>
        </p:spPr>
        <p:txBody>
          <a:bodyPr anchor="b">
            <a:noAutofit/>
          </a:bodyPr>
          <a:lstStyle/>
          <a:p>
            <a:pPr algn="just">
              <a:spcBef>
                <a:spcPct val="0"/>
              </a:spcBef>
            </a:pPr>
            <a:r>
              <a:rPr lang="eu-ES" sz="1867" dirty="0" err="1">
                <a:solidFill>
                  <a:srgbClr val="000000"/>
                </a:solidFill>
                <a:latin typeface="Montserrat" panose="00000500000000000000" pitchFamily="2" charset="0"/>
                <a:cs typeface="Times New Roman" panose="02020603050405020304" pitchFamily="18" charset="0"/>
              </a:rPr>
              <a:t>EHSSko</a:t>
            </a:r>
            <a:r>
              <a:rPr lang="eu-ES" sz="1867" dirty="0">
                <a:solidFill>
                  <a:srgbClr val="000000"/>
                </a:solidFill>
                <a:latin typeface="Montserrat" panose="00000500000000000000" pitchFamily="2" charset="0"/>
                <a:cs typeface="Times New Roman" panose="02020603050405020304" pitchFamily="18" charset="0"/>
              </a:rPr>
              <a:t> 10 erakundetik 2 inguruk bazterkeria-egoeran edo -arriskuan dauden pertsonak artatzen dituzte, % 14,3k desgaitasuna duten pertsonak, % 7,8k babesgabetasun-egoeran dauden pertsonak eta, azkenik, % 2,9k mendetasun-egoeran edo -arriskuan dauden pertsonak. </a:t>
            </a:r>
          </a:p>
          <a:p>
            <a:pPr algn="just">
              <a:spcBef>
                <a:spcPct val="0"/>
              </a:spcBef>
            </a:pPr>
            <a:endParaRPr lang="eu-ES" sz="1867" dirty="0">
              <a:solidFill>
                <a:srgbClr val="000000"/>
              </a:solidFill>
              <a:latin typeface="Montserrat" panose="00000500000000000000" pitchFamily="2" charset="0"/>
              <a:cs typeface="Times New Roman" panose="02020603050405020304" pitchFamily="18" charset="0"/>
            </a:endParaRPr>
          </a:p>
          <a:p>
            <a:pPr algn="just">
              <a:spcBef>
                <a:spcPct val="0"/>
              </a:spcBef>
            </a:pPr>
            <a:r>
              <a:rPr lang="eu-ES" sz="1867" dirty="0">
                <a:solidFill>
                  <a:srgbClr val="000000"/>
                </a:solidFill>
                <a:latin typeface="Montserrat" panose="00000500000000000000" pitchFamily="2" charset="0"/>
                <a:cs typeface="Times New Roman" panose="02020603050405020304" pitchFamily="18" charset="0"/>
              </a:rPr>
              <a:t>Gainerako erakundeen ( % 55,7) jardueraren hartzaile nagusiak beste ahultasun- edo desberdintasun-egoera batzuei aurre egiten dieten pertsonak dira.</a:t>
            </a:r>
          </a:p>
        </p:txBody>
      </p:sp>
      <p:sp>
        <p:nvSpPr>
          <p:cNvPr id="6" name="Rectángulo 5"/>
          <p:cNvSpPr/>
          <p:nvPr/>
        </p:nvSpPr>
        <p:spPr>
          <a:xfrm>
            <a:off x="1142954" y="1122506"/>
            <a:ext cx="5284626" cy="276999"/>
          </a:xfrm>
          <a:prstGeom prst="rect">
            <a:avLst/>
          </a:prstGeom>
        </p:spPr>
        <p:txBody>
          <a:bodyPr wrap="square">
            <a:spAutoFit/>
          </a:bodyPr>
          <a:lstStyle/>
          <a:p>
            <a:r>
              <a:rPr lang="eu-ES" sz="1200" b="1" dirty="0">
                <a:latin typeface="+mj-lt"/>
                <a:cs typeface="Times New Roman" panose="02020603050405020304" pitchFamily="18" charset="0"/>
              </a:rPr>
              <a:t>ERAKUNDEEN BANAKETA, ARTATZEN DUTEN KONTINGENTZIAREN ARABERA</a:t>
            </a:r>
            <a:r>
              <a:rPr lang="es-ES" sz="1200" b="1" dirty="0">
                <a:latin typeface="+mj-lt"/>
                <a:cs typeface="Times New Roman" panose="02020603050405020304" pitchFamily="18" charset="0"/>
              </a:rPr>
              <a:t>. (%)</a:t>
            </a:r>
          </a:p>
        </p:txBody>
      </p:sp>
      <p:sp>
        <p:nvSpPr>
          <p:cNvPr id="7" name="Rectángulo 6">
            <a:extLst>
              <a:ext uri="{FF2B5EF4-FFF2-40B4-BE49-F238E27FC236}">
                <a16:creationId xmlns:a16="http://schemas.microsoft.com/office/drawing/2014/main" id="{0BC0BF7B-45A3-4CF4-8D70-6A13DCE2BB77}"/>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8" name="Imagen 7" descr="LineasBlancas_5.png">
            <a:extLst>
              <a:ext uri="{FF2B5EF4-FFF2-40B4-BE49-F238E27FC236}">
                <a16:creationId xmlns:a16="http://schemas.microsoft.com/office/drawing/2014/main" id="{1993A47D-9F1F-4BE4-B1D0-DA33EC8F8318}"/>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FEA9DEC2-C02E-42FB-9B19-2E25A6083511}"/>
              </a:ext>
            </a:extLst>
          </p:cNvPr>
          <p:cNvSpPr txBox="1"/>
          <p:nvPr/>
        </p:nvSpPr>
        <p:spPr>
          <a:xfrm>
            <a:off x="7340743" y="430009"/>
            <a:ext cx="4561760"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ZER KONTINGENTZIA ARTATZEN DITUZTE?</a:t>
            </a:r>
          </a:p>
        </p:txBody>
      </p:sp>
      <p:pic>
        <p:nvPicPr>
          <p:cNvPr id="11" name="Imagen 10">
            <a:extLst>
              <a:ext uri="{FF2B5EF4-FFF2-40B4-BE49-F238E27FC236}">
                <a16:creationId xmlns:a16="http://schemas.microsoft.com/office/drawing/2014/main" id="{334C7059-F498-4FF9-92D1-5C4B1594EAAC}"/>
              </a:ext>
            </a:extLst>
          </p:cNvPr>
          <p:cNvPicPr/>
          <p:nvPr/>
        </p:nvPicPr>
        <p:blipFill rotWithShape="1">
          <a:blip r:embed="rId4" cstate="print">
            <a:extLst>
              <a:ext uri="{28A0092B-C50C-407E-A947-70E740481C1C}">
                <a14:useLocalDpi xmlns:a14="http://schemas.microsoft.com/office/drawing/2010/main" val="0"/>
              </a:ext>
            </a:extLst>
          </a:blip>
          <a:srcRect l="4997" r="6356" b="67636"/>
          <a:stretch/>
        </p:blipFill>
        <p:spPr bwMode="auto">
          <a:xfrm>
            <a:off x="255249" y="1799190"/>
            <a:ext cx="6902414" cy="32596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054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87121" y="901906"/>
            <a:ext cx="4464788" cy="4483803"/>
          </a:xfrm>
        </p:spPr>
        <p:txBody>
          <a:bodyPr vert="horz" lIns="91440" tIns="45720" rIns="91440" bIns="45720" rtlCol="0" anchor="b">
            <a:noAutofit/>
          </a:bodyPr>
          <a:lstStyle/>
          <a:p>
            <a:pPr algn="just">
              <a:spcBef>
                <a:spcPct val="0"/>
              </a:spcBef>
            </a:pPr>
            <a:r>
              <a:rPr lang="es-ES" sz="1867" dirty="0" err="1">
                <a:solidFill>
                  <a:srgbClr val="000000"/>
                </a:solidFill>
                <a:latin typeface="Montserrat" panose="00000500000000000000" pitchFamily="2" charset="0"/>
                <a:cs typeface="Times New Roman" panose="02020603050405020304" pitchFamily="18" charset="0"/>
              </a:rPr>
              <a:t>Erakundeak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berak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artatzeko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moduko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kolektibo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guztiak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kontuan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hartuta</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erakundeen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erdiak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gutxi</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gorabehera</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emakumeak</a:t>
            </a:r>
            <a:r>
              <a:rPr lang="es-ES" sz="1867" dirty="0">
                <a:solidFill>
                  <a:srgbClr val="000000"/>
                </a:solidFill>
                <a:latin typeface="Montserrat" panose="00000500000000000000" pitchFamily="2" charset="0"/>
                <a:cs typeface="Times New Roman" panose="02020603050405020304" pitchFamily="18" charset="0"/>
              </a:rPr>
              <a:t> eta </a:t>
            </a:r>
            <a:r>
              <a:rPr lang="es-ES" sz="1867" dirty="0" err="1">
                <a:solidFill>
                  <a:srgbClr val="000000"/>
                </a:solidFill>
                <a:latin typeface="Montserrat" panose="00000500000000000000" pitchFamily="2" charset="0"/>
                <a:cs typeface="Times New Roman" panose="02020603050405020304" pitchFamily="18" charset="0"/>
              </a:rPr>
              <a:t>gazteak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artatzen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ditu</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neurri</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handiagoan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edo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txikiagoan</a:t>
            </a:r>
            <a:r>
              <a:rPr lang="es-ES" sz="1867" dirty="0">
                <a:solidFill>
                  <a:srgbClr val="000000"/>
                </a:solidFill>
                <a:latin typeface="Montserrat" panose="00000500000000000000" pitchFamily="2" charset="0"/>
                <a:cs typeface="Times New Roman" panose="02020603050405020304" pitchFamily="18" charset="0"/>
              </a:rPr>
              <a:t>.</a:t>
            </a:r>
          </a:p>
          <a:p>
            <a:pPr algn="just">
              <a:spcBef>
                <a:spcPct val="0"/>
              </a:spcBef>
            </a:pPr>
            <a:br>
              <a:rPr lang="es-ES" sz="1867" dirty="0">
                <a:solidFill>
                  <a:srgbClr val="000000"/>
                </a:solidFill>
                <a:latin typeface="Montserrat" panose="00000500000000000000" pitchFamily="2" charset="0"/>
                <a:cs typeface="Times New Roman" panose="02020603050405020304" pitchFamily="18" charset="0"/>
              </a:rPr>
            </a:br>
            <a:r>
              <a:rPr lang="es-ES" sz="1867" dirty="0" err="1">
                <a:solidFill>
                  <a:srgbClr val="000000"/>
                </a:solidFill>
                <a:latin typeface="Montserrat" panose="00000500000000000000" pitchFamily="2" charset="0"/>
                <a:cs typeface="Times New Roman" panose="02020603050405020304" pitchFamily="18" charset="0"/>
              </a:rPr>
              <a:t>Guztizkoaren</a:t>
            </a:r>
            <a:r>
              <a:rPr lang="es-ES" sz="1867" dirty="0">
                <a:solidFill>
                  <a:srgbClr val="000000"/>
                </a:solidFill>
                <a:latin typeface="Montserrat" panose="00000500000000000000" pitchFamily="2" charset="0"/>
                <a:cs typeface="Times New Roman" panose="02020603050405020304" pitchFamily="18" charset="0"/>
              </a:rPr>
              <a:t> % 43,3k </a:t>
            </a:r>
            <a:r>
              <a:rPr lang="es-ES" sz="1867" dirty="0" err="1">
                <a:solidFill>
                  <a:srgbClr val="000000"/>
                </a:solidFill>
                <a:latin typeface="Montserrat" panose="00000500000000000000" pitchFamily="2" charset="0"/>
                <a:cs typeface="Times New Roman" panose="02020603050405020304" pitchFamily="18" charset="0"/>
              </a:rPr>
              <a:t>haurrekin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nerabeekin</a:t>
            </a:r>
            <a:r>
              <a:rPr lang="es-ES" sz="1867" dirty="0">
                <a:solidFill>
                  <a:srgbClr val="000000"/>
                </a:solidFill>
                <a:latin typeface="Montserrat" panose="00000500000000000000" pitchFamily="2" charset="0"/>
                <a:cs typeface="Times New Roman" panose="02020603050405020304" pitchFamily="18" charset="0"/>
              </a:rPr>
              <a:t> eta </a:t>
            </a:r>
            <a:r>
              <a:rPr lang="es-ES" sz="1867" dirty="0" err="1">
                <a:solidFill>
                  <a:srgbClr val="000000"/>
                </a:solidFill>
                <a:latin typeface="Montserrat" panose="00000500000000000000" pitchFamily="2" charset="0"/>
                <a:cs typeface="Times New Roman" panose="02020603050405020304" pitchFamily="18" charset="0"/>
              </a:rPr>
              <a:t>familiarekin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egiten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dute</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lan</a:t>
            </a:r>
            <a:r>
              <a:rPr lang="es-ES" sz="1867" dirty="0">
                <a:solidFill>
                  <a:srgbClr val="000000"/>
                </a:solidFill>
                <a:latin typeface="Montserrat" panose="00000500000000000000" pitchFamily="2" charset="0"/>
                <a:cs typeface="Times New Roman" panose="02020603050405020304" pitchFamily="18" charset="0"/>
              </a:rPr>
              <a:t>, eta oso </a:t>
            </a:r>
            <a:r>
              <a:rPr lang="es-ES" sz="1867" dirty="0" err="1">
                <a:solidFill>
                  <a:srgbClr val="000000"/>
                </a:solidFill>
                <a:latin typeface="Montserrat" panose="00000500000000000000" pitchFamily="2" charset="0"/>
                <a:cs typeface="Times New Roman" panose="02020603050405020304" pitchFamily="18" charset="0"/>
              </a:rPr>
              <a:t>erakunde</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ugarik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egiten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dute</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lan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adinekoekin</a:t>
            </a:r>
            <a:r>
              <a:rPr lang="es-ES" sz="1867" dirty="0">
                <a:solidFill>
                  <a:srgbClr val="000000"/>
                </a:solidFill>
                <a:latin typeface="Montserrat" panose="00000500000000000000" pitchFamily="2" charset="0"/>
                <a:cs typeface="Times New Roman" panose="02020603050405020304" pitchFamily="18" charset="0"/>
              </a:rPr>
              <a:t> ( % 35), </a:t>
            </a:r>
            <a:r>
              <a:rPr lang="es-ES" sz="1867" dirty="0" err="1">
                <a:solidFill>
                  <a:srgbClr val="000000"/>
                </a:solidFill>
                <a:latin typeface="Montserrat" panose="00000500000000000000" pitchFamily="2" charset="0"/>
                <a:cs typeface="Times New Roman" panose="02020603050405020304" pitchFamily="18" charset="0"/>
              </a:rPr>
              <a:t>etorkinekin</a:t>
            </a:r>
            <a:r>
              <a:rPr lang="es-ES" sz="1867" dirty="0">
                <a:solidFill>
                  <a:srgbClr val="000000"/>
                </a:solidFill>
                <a:latin typeface="Montserrat" panose="00000500000000000000" pitchFamily="2" charset="0"/>
                <a:cs typeface="Times New Roman" panose="02020603050405020304" pitchFamily="18" charset="0"/>
              </a:rPr>
              <a:t> ( % 33,4) </a:t>
            </a:r>
            <a:r>
              <a:rPr lang="es-ES" sz="1867" dirty="0" err="1">
                <a:solidFill>
                  <a:srgbClr val="000000"/>
                </a:solidFill>
                <a:latin typeface="Montserrat" panose="00000500000000000000" pitchFamily="2" charset="0"/>
                <a:cs typeface="Times New Roman" panose="02020603050405020304" pitchFamily="18" charset="0"/>
              </a:rPr>
              <a:t>edo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pobrezia-arriskuan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dauden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pertsonekin</a:t>
            </a:r>
            <a:r>
              <a:rPr lang="es-ES" sz="1867" dirty="0">
                <a:solidFill>
                  <a:srgbClr val="000000"/>
                </a:solidFill>
                <a:latin typeface="Montserrat" panose="00000500000000000000" pitchFamily="2" charset="0"/>
                <a:cs typeface="Times New Roman" panose="02020603050405020304" pitchFamily="18" charset="0"/>
              </a:rPr>
              <a:t> ( % 31,1).</a:t>
            </a:r>
          </a:p>
        </p:txBody>
      </p:sp>
      <p:sp>
        <p:nvSpPr>
          <p:cNvPr id="6" name="Rectángulo 5"/>
          <p:cNvSpPr/>
          <p:nvPr/>
        </p:nvSpPr>
        <p:spPr>
          <a:xfrm>
            <a:off x="1852412" y="477345"/>
            <a:ext cx="6096000" cy="276999"/>
          </a:xfrm>
          <a:prstGeom prst="rect">
            <a:avLst/>
          </a:prstGeom>
        </p:spPr>
        <p:txBody>
          <a:bodyPr>
            <a:spAutoFit/>
          </a:bodyPr>
          <a:lstStyle/>
          <a:p>
            <a:r>
              <a:rPr lang="eu-ES" sz="1200" b="1" dirty="0">
                <a:latin typeface="+mj-lt"/>
                <a:cs typeface="Times New Roman" panose="02020603050405020304" pitchFamily="18" charset="0"/>
              </a:rPr>
              <a:t>KOLEKTIBO BAKOITZARI ZUZENTZEN ZAIZKION ERAKUNDEAK</a:t>
            </a:r>
            <a:r>
              <a:rPr lang="es-ES" sz="1200" b="1" dirty="0">
                <a:latin typeface="+mj-lt"/>
                <a:cs typeface="Times New Roman" panose="02020603050405020304" pitchFamily="18" charset="0"/>
              </a:rPr>
              <a:t>. (%)</a:t>
            </a:r>
          </a:p>
        </p:txBody>
      </p:sp>
      <p:sp>
        <p:nvSpPr>
          <p:cNvPr id="5" name="Rectángulo 4">
            <a:extLst>
              <a:ext uri="{FF2B5EF4-FFF2-40B4-BE49-F238E27FC236}">
                <a16:creationId xmlns:a16="http://schemas.microsoft.com/office/drawing/2014/main" id="{8DFF72D0-99AE-4150-8C8B-E3A0F1DAABF5}"/>
              </a:ext>
            </a:extLst>
          </p:cNvPr>
          <p:cNvSpPr/>
          <p:nvPr/>
        </p:nvSpPr>
        <p:spPr>
          <a:xfrm>
            <a:off x="0" y="6357261"/>
            <a:ext cx="12192000" cy="500739"/>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8" name="Imagen 7" descr="LineasBlancas_5.png">
            <a:extLst>
              <a:ext uri="{FF2B5EF4-FFF2-40B4-BE49-F238E27FC236}">
                <a16:creationId xmlns:a16="http://schemas.microsoft.com/office/drawing/2014/main" id="{5746258E-AF3B-4E58-B89D-EF8FBE0C7E54}"/>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4233"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57CE5CA6-8B75-4431-961D-F0B1F155A30A}"/>
              </a:ext>
            </a:extLst>
          </p:cNvPr>
          <p:cNvSpPr txBox="1"/>
          <p:nvPr/>
        </p:nvSpPr>
        <p:spPr>
          <a:xfrm>
            <a:off x="7387121" y="329783"/>
            <a:ext cx="4464788"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ZER KOLEKTIBORI ZUZENDUTA DAUDE?</a:t>
            </a:r>
          </a:p>
        </p:txBody>
      </p:sp>
      <p:graphicFrame>
        <p:nvGraphicFramePr>
          <p:cNvPr id="10" name="Gráfico 9">
            <a:extLst>
              <a:ext uri="{FF2B5EF4-FFF2-40B4-BE49-F238E27FC236}">
                <a16:creationId xmlns:a16="http://schemas.microsoft.com/office/drawing/2014/main" id="{45092A65-A034-4B45-9A52-09EF9BF79C1B}"/>
              </a:ext>
            </a:extLst>
          </p:cNvPr>
          <p:cNvGraphicFramePr/>
          <p:nvPr>
            <p:extLst>
              <p:ext uri="{D42A27DB-BD31-4B8C-83A1-F6EECF244321}">
                <p14:modId xmlns:p14="http://schemas.microsoft.com/office/powerpoint/2010/main" val="4076099226"/>
              </p:ext>
            </p:extLst>
          </p:nvPr>
        </p:nvGraphicFramePr>
        <p:xfrm>
          <a:off x="340091" y="901905"/>
          <a:ext cx="7047030" cy="5036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973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7614" y="3729239"/>
            <a:ext cx="4920112" cy="1992431"/>
          </a:xfrm>
        </p:spPr>
        <p:txBody>
          <a:bodyPr vert="horz" lIns="91440" tIns="45720" rIns="91440" bIns="45720" rtlCol="0" anchor="b">
            <a:noAutofit/>
          </a:bodyPr>
          <a:lstStyle/>
          <a:p>
            <a:pPr algn="just">
              <a:buFont typeface="Arial" panose="020B0604020202020204" pitchFamily="34" charset="0"/>
            </a:pPr>
            <a:r>
              <a:rPr lang="es-ES" sz="1867" dirty="0" err="1">
                <a:solidFill>
                  <a:srgbClr val="000000"/>
                </a:solidFill>
                <a:latin typeface="Montserrat" panose="00000500000000000000" pitchFamily="2" charset="0"/>
                <a:ea typeface="+mn-ea"/>
                <a:cs typeface="Times New Roman" panose="02020603050405020304" pitchFamily="18" charset="0"/>
              </a:rPr>
              <a:t>EHSSko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erakunde</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gehienek</a:t>
            </a:r>
            <a:r>
              <a:rPr lang="es-ES" sz="1867" dirty="0">
                <a:solidFill>
                  <a:srgbClr val="000000"/>
                </a:solidFill>
                <a:latin typeface="Montserrat" panose="00000500000000000000" pitchFamily="2" charset="0"/>
                <a:ea typeface="+mn-ea"/>
                <a:cs typeface="Times New Roman" panose="02020603050405020304" pitchFamily="18" charset="0"/>
              </a:rPr>
              <a:t> (% 83,5) </a:t>
            </a:r>
            <a:r>
              <a:rPr lang="es-ES" sz="1867" dirty="0" err="1">
                <a:solidFill>
                  <a:srgbClr val="000000"/>
                </a:solidFill>
                <a:latin typeface="Montserrat" panose="00000500000000000000" pitchFamily="2" charset="0"/>
                <a:ea typeface="+mn-ea"/>
                <a:cs typeface="Times New Roman" panose="02020603050405020304" pitchFamily="18" charset="0"/>
              </a:rPr>
              <a:t>zerbitzuen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hornidura</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sentsibilizazioarekin</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eskubideen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defentsarekin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lotutako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beste</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funtzio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sozial</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batzuk</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uztartzen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dituzte</a:t>
            </a:r>
            <a:r>
              <a:rPr lang="es-ES" sz="1867" dirty="0">
                <a:solidFill>
                  <a:srgbClr val="000000"/>
                </a:solidFill>
                <a:latin typeface="Montserrat" panose="00000500000000000000" pitchFamily="2" charset="0"/>
                <a:ea typeface="+mn-ea"/>
                <a:cs typeface="Times New Roman" panose="02020603050405020304" pitchFamily="18" charset="0"/>
              </a:rPr>
              <a:t>.</a:t>
            </a:r>
          </a:p>
        </p:txBody>
      </p:sp>
      <p:sp>
        <p:nvSpPr>
          <p:cNvPr id="3" name="Subtítulo 2"/>
          <p:cNvSpPr>
            <a:spLocks noGrp="1"/>
          </p:cNvSpPr>
          <p:nvPr>
            <p:ph type="subTitle" idx="1"/>
          </p:nvPr>
        </p:nvSpPr>
        <p:spPr>
          <a:xfrm>
            <a:off x="6237152" y="3729239"/>
            <a:ext cx="5374105" cy="2187637"/>
          </a:xfrm>
        </p:spPr>
        <p:txBody>
          <a:bodyPr vert="horz" lIns="91440" tIns="45720" rIns="91440" bIns="45720" rtlCol="0" anchor="b">
            <a:noAutofit/>
          </a:bodyPr>
          <a:lstStyle/>
          <a:p>
            <a:pPr algn="just">
              <a:spcBef>
                <a:spcPct val="0"/>
              </a:spcBef>
            </a:pPr>
            <a:r>
              <a:rPr lang="es-ES" sz="1867" dirty="0" err="1">
                <a:solidFill>
                  <a:srgbClr val="000000"/>
                </a:solidFill>
                <a:latin typeface="Montserrat" panose="00000500000000000000" pitchFamily="2" charset="0"/>
                <a:cs typeface="Times New Roman" panose="02020603050405020304" pitchFamily="18" charset="0"/>
              </a:rPr>
              <a:t>Zehazki</a:t>
            </a:r>
            <a:r>
              <a:rPr lang="es-ES" sz="1867" dirty="0">
                <a:solidFill>
                  <a:srgbClr val="000000"/>
                </a:solidFill>
                <a:latin typeface="Montserrat" panose="00000500000000000000" pitchFamily="2" charset="0"/>
                <a:cs typeface="Times New Roman" panose="02020603050405020304" pitchFamily="18" charset="0"/>
              </a:rPr>
              <a:t>, % 89,1ek </a:t>
            </a:r>
            <a:r>
              <a:rPr lang="es-ES" sz="1867" dirty="0" err="1">
                <a:solidFill>
                  <a:srgbClr val="000000"/>
                </a:solidFill>
                <a:latin typeface="Montserrat" panose="00000500000000000000" pitchFamily="2" charset="0"/>
                <a:cs typeface="Times New Roman" panose="02020603050405020304" pitchFamily="18" charset="0"/>
              </a:rPr>
              <a:t>zerbitzuren</a:t>
            </a:r>
            <a:r>
              <a:rPr lang="es-ES" sz="1867" dirty="0">
                <a:solidFill>
                  <a:srgbClr val="000000"/>
                </a:solidFill>
                <a:latin typeface="Montserrat" panose="00000500000000000000" pitchFamily="2" charset="0"/>
                <a:cs typeface="Times New Roman" panose="02020603050405020304" pitchFamily="18" charset="0"/>
              </a:rPr>
              <a:t> bat </a:t>
            </a:r>
            <a:r>
              <a:rPr lang="es-ES" sz="1867" dirty="0" err="1">
                <a:solidFill>
                  <a:srgbClr val="000000"/>
                </a:solidFill>
                <a:latin typeface="Montserrat" panose="00000500000000000000" pitchFamily="2" charset="0"/>
                <a:cs typeface="Times New Roman" panose="02020603050405020304" pitchFamily="18" charset="0"/>
              </a:rPr>
              <a:t>ematen</a:t>
            </a:r>
            <a:r>
              <a:rPr lang="es-ES" sz="1867" dirty="0">
                <a:solidFill>
                  <a:srgbClr val="000000"/>
                </a:solidFill>
                <a:latin typeface="Montserrat" panose="00000500000000000000" pitchFamily="2" charset="0"/>
                <a:cs typeface="Times New Roman" panose="02020603050405020304" pitchFamily="18" charset="0"/>
              </a:rPr>
              <a:t> du (</a:t>
            </a:r>
            <a:r>
              <a:rPr lang="es-ES" sz="1867" dirty="0" err="1">
                <a:solidFill>
                  <a:srgbClr val="000000"/>
                </a:solidFill>
                <a:latin typeface="Montserrat" panose="00000500000000000000" pitchFamily="2" charset="0"/>
                <a:cs typeface="Times New Roman" panose="02020603050405020304" pitchFamily="18" charset="0"/>
              </a:rPr>
              <a:t>nahiz</a:t>
            </a:r>
            <a:r>
              <a:rPr lang="es-ES" sz="1867" dirty="0">
                <a:solidFill>
                  <a:srgbClr val="000000"/>
                </a:solidFill>
                <a:latin typeface="Montserrat" panose="00000500000000000000" pitchFamily="2" charset="0"/>
                <a:cs typeface="Times New Roman" panose="02020603050405020304" pitchFamily="18" charset="0"/>
              </a:rPr>
              <a:t> eta </a:t>
            </a:r>
            <a:r>
              <a:rPr lang="es-ES" sz="1867" dirty="0" err="1">
                <a:solidFill>
                  <a:srgbClr val="000000"/>
                </a:solidFill>
                <a:latin typeface="Montserrat" panose="00000500000000000000" pitchFamily="2" charset="0"/>
                <a:cs typeface="Times New Roman" panose="02020603050405020304" pitchFamily="18" charset="0"/>
              </a:rPr>
              <a:t>maiz</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beste</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funtzio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batzuk</a:t>
            </a:r>
            <a:r>
              <a:rPr lang="es-ES" sz="1867" dirty="0">
                <a:solidFill>
                  <a:srgbClr val="000000"/>
                </a:solidFill>
                <a:latin typeface="Montserrat" panose="00000500000000000000" pitchFamily="2" charset="0"/>
                <a:cs typeface="Times New Roman" panose="02020603050405020304" pitchFamily="18" charset="0"/>
              </a:rPr>
              <a:t> ere </a:t>
            </a:r>
            <a:r>
              <a:rPr lang="es-ES" sz="1867" dirty="0" err="1">
                <a:solidFill>
                  <a:srgbClr val="000000"/>
                </a:solidFill>
                <a:latin typeface="Montserrat" panose="00000500000000000000" pitchFamily="2" charset="0"/>
                <a:cs typeface="Times New Roman" panose="02020603050405020304" pitchFamily="18" charset="0"/>
              </a:rPr>
              <a:t>egiten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dituzten</a:t>
            </a:r>
            <a:r>
              <a:rPr lang="es-ES" sz="1867" dirty="0">
                <a:solidFill>
                  <a:srgbClr val="000000"/>
                </a:solidFill>
                <a:latin typeface="Montserrat" panose="00000500000000000000" pitchFamily="2" charset="0"/>
                <a:cs typeface="Times New Roman" panose="02020603050405020304" pitchFamily="18" charset="0"/>
              </a:rPr>
              <a:t>), eta </a:t>
            </a:r>
            <a:r>
              <a:rPr lang="es-ES" sz="1867" dirty="0" err="1">
                <a:solidFill>
                  <a:srgbClr val="000000"/>
                </a:solidFill>
                <a:latin typeface="Montserrat" panose="00000500000000000000" pitchFamily="2" charset="0"/>
                <a:cs typeface="Times New Roman" panose="02020603050405020304" pitchFamily="18" charset="0"/>
              </a:rPr>
              <a:t>gainerako</a:t>
            </a:r>
            <a:r>
              <a:rPr lang="es-ES" sz="1867" dirty="0">
                <a:solidFill>
                  <a:srgbClr val="000000"/>
                </a:solidFill>
                <a:latin typeface="Montserrat" panose="00000500000000000000" pitchFamily="2" charset="0"/>
                <a:cs typeface="Times New Roman" panose="02020603050405020304" pitchFamily="18" charset="0"/>
              </a:rPr>
              <a:t> % 10,9a </a:t>
            </a:r>
            <a:r>
              <a:rPr lang="es-ES" sz="1867" dirty="0" err="1">
                <a:solidFill>
                  <a:srgbClr val="000000"/>
                </a:solidFill>
                <a:latin typeface="Montserrat" panose="00000500000000000000" pitchFamily="2" charset="0"/>
                <a:cs typeface="Times New Roman" panose="02020603050405020304" pitchFamily="18" charset="0"/>
              </a:rPr>
              <a:t>intzidentziarekin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sentsibilizazioarekin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ikerketarekin</a:t>
            </a:r>
            <a:r>
              <a:rPr lang="es-ES" sz="1867" dirty="0">
                <a:solidFill>
                  <a:srgbClr val="000000"/>
                </a:solidFill>
                <a:latin typeface="Montserrat" panose="00000500000000000000" pitchFamily="2" charset="0"/>
                <a:cs typeface="Times New Roman" panose="02020603050405020304" pitchFamily="18" charset="0"/>
              </a:rPr>
              <a:t> eta </a:t>
            </a:r>
            <a:r>
              <a:rPr lang="es-ES" sz="1867" dirty="0" err="1">
                <a:solidFill>
                  <a:srgbClr val="000000"/>
                </a:solidFill>
                <a:latin typeface="Montserrat" panose="00000500000000000000" pitchFamily="2" charset="0"/>
                <a:cs typeface="Times New Roman" panose="02020603050405020304" pitchFamily="18" charset="0"/>
              </a:rPr>
              <a:t>abarrekin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lotutako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jardueretan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soilik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aritzen</a:t>
            </a:r>
            <a:r>
              <a:rPr lang="es-ES" sz="1867" dirty="0">
                <a:solidFill>
                  <a:srgbClr val="000000"/>
                </a:solidFill>
                <a:latin typeface="Montserrat" panose="00000500000000000000" pitchFamily="2" charset="0"/>
                <a:cs typeface="Times New Roman" panose="02020603050405020304" pitchFamily="18" charset="0"/>
              </a:rPr>
              <a:t> da.</a:t>
            </a:r>
          </a:p>
        </p:txBody>
      </p:sp>
      <p:sp>
        <p:nvSpPr>
          <p:cNvPr id="6" name="Rectángulo 5"/>
          <p:cNvSpPr/>
          <p:nvPr/>
        </p:nvSpPr>
        <p:spPr>
          <a:xfrm>
            <a:off x="169831" y="943438"/>
            <a:ext cx="5749489" cy="292259"/>
          </a:xfrm>
          <a:prstGeom prst="rect">
            <a:avLst/>
          </a:prstGeom>
        </p:spPr>
        <p:txBody>
          <a:bodyPr wrap="square">
            <a:spAutoFit/>
          </a:bodyPr>
          <a:lstStyle/>
          <a:p>
            <a:pPr algn="ctr">
              <a:lnSpc>
                <a:spcPct val="115000"/>
              </a:lnSpc>
              <a:spcAft>
                <a:spcPts val="1000"/>
              </a:spcAft>
            </a:pPr>
            <a:r>
              <a:rPr lang="eu-ES" sz="1200" b="1" dirty="0">
                <a:latin typeface="+mj-lt"/>
                <a:cs typeface="Times New Roman" panose="02020603050405020304" pitchFamily="18" charset="0"/>
              </a:rPr>
              <a:t>ERAKUNDEEN BANAKETA, FUNTZIOEN ARABERA</a:t>
            </a:r>
            <a:r>
              <a:rPr lang="es-ES" sz="1200" b="1" dirty="0">
                <a:latin typeface="+mj-lt"/>
                <a:ea typeface="Calibri" panose="020F0502020204030204" pitchFamily="34" charset="0"/>
                <a:cs typeface="Times New Roman" panose="02020603050405020304" pitchFamily="18" charset="0"/>
              </a:rPr>
              <a:t>. (%)</a:t>
            </a:r>
          </a:p>
        </p:txBody>
      </p:sp>
      <p:sp>
        <p:nvSpPr>
          <p:cNvPr id="7" name="Rectángulo 6"/>
          <p:cNvSpPr/>
          <p:nvPr/>
        </p:nvSpPr>
        <p:spPr>
          <a:xfrm>
            <a:off x="6110816" y="958698"/>
            <a:ext cx="5374105" cy="461665"/>
          </a:xfrm>
          <a:prstGeom prst="rect">
            <a:avLst/>
          </a:prstGeom>
        </p:spPr>
        <p:txBody>
          <a:bodyPr wrap="square">
            <a:spAutoFit/>
          </a:bodyPr>
          <a:lstStyle/>
          <a:p>
            <a:pPr algn="ctr"/>
            <a:r>
              <a:rPr lang="eu-ES" sz="1200" b="1" dirty="0">
                <a:latin typeface="+mj-lt"/>
                <a:cs typeface="Times New Roman" panose="02020603050405020304" pitchFamily="18" charset="0"/>
              </a:rPr>
              <a:t>ERAKUNDEEN BANAKETA, ZERBITZUAK HORNITZEN DITUZTEN EDO EZ KONTUAN HARTUTA</a:t>
            </a:r>
            <a:r>
              <a:rPr lang="es-ES" sz="1200" b="1" dirty="0">
                <a:latin typeface="+mj-lt"/>
                <a:cs typeface="Times New Roman" panose="02020603050405020304" pitchFamily="18" charset="0"/>
              </a:rPr>
              <a:t>. (%)</a:t>
            </a:r>
          </a:p>
        </p:txBody>
      </p:sp>
      <p:sp>
        <p:nvSpPr>
          <p:cNvPr id="10" name="Rectángulo 9">
            <a:extLst>
              <a:ext uri="{FF2B5EF4-FFF2-40B4-BE49-F238E27FC236}">
                <a16:creationId xmlns:a16="http://schemas.microsoft.com/office/drawing/2014/main" id="{9BBD593A-8EEB-4CAA-9984-D545E08FA923}"/>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1" name="Imagen 10" descr="LineasBlancas_5.png">
            <a:extLst>
              <a:ext uri="{FF2B5EF4-FFF2-40B4-BE49-F238E27FC236}">
                <a16:creationId xmlns:a16="http://schemas.microsoft.com/office/drawing/2014/main" id="{D8D13352-EEE1-461B-86EB-A1176BE92155}"/>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E90B9EDA-151A-4560-9269-A372B9F654B1}"/>
              </a:ext>
            </a:extLst>
          </p:cNvPr>
          <p:cNvSpPr txBox="1"/>
          <p:nvPr/>
        </p:nvSpPr>
        <p:spPr>
          <a:xfrm>
            <a:off x="3044575" y="269829"/>
            <a:ext cx="6102848"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u-ES" dirty="0"/>
              <a:t>ZER JARDUERA GARATZEN DUTE</a:t>
            </a:r>
            <a:r>
              <a:rPr lang="es-ES" dirty="0"/>
              <a:t>?</a:t>
            </a:r>
          </a:p>
        </p:txBody>
      </p:sp>
      <p:pic>
        <p:nvPicPr>
          <p:cNvPr id="13" name="Imagen 12">
            <a:extLst>
              <a:ext uri="{FF2B5EF4-FFF2-40B4-BE49-F238E27FC236}">
                <a16:creationId xmlns:a16="http://schemas.microsoft.com/office/drawing/2014/main" id="{0B90ED64-2267-4EEF-9CB9-D9446BA0F25A}"/>
              </a:ext>
            </a:extLst>
          </p:cNvPr>
          <p:cNvPicPr/>
          <p:nvPr/>
        </p:nvPicPr>
        <p:blipFill rotWithShape="1">
          <a:blip r:embed="rId4" cstate="print">
            <a:extLst>
              <a:ext uri="{28A0092B-C50C-407E-A947-70E740481C1C}">
                <a14:useLocalDpi xmlns:a14="http://schemas.microsoft.com/office/drawing/2010/main" val="0"/>
              </a:ext>
            </a:extLst>
          </a:blip>
          <a:srcRect l="16585" t="52091" r="13210" b="13000"/>
          <a:stretch/>
        </p:blipFill>
        <p:spPr bwMode="auto">
          <a:xfrm>
            <a:off x="913718" y="1302581"/>
            <a:ext cx="4627903" cy="2976574"/>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0CF71589-173E-406B-B667-186DF739FF8E}"/>
              </a:ext>
            </a:extLst>
          </p:cNvPr>
          <p:cNvPicPr/>
          <p:nvPr/>
        </p:nvPicPr>
        <p:blipFill rotWithShape="1">
          <a:blip r:embed="rId5" cstate="print">
            <a:extLst>
              <a:ext uri="{28A0092B-C50C-407E-A947-70E740481C1C}">
                <a14:useLocalDpi xmlns:a14="http://schemas.microsoft.com/office/drawing/2010/main" val="0"/>
              </a:ext>
            </a:extLst>
          </a:blip>
          <a:srcRect l="2787" t="5994" r="40679" b="74994"/>
          <a:stretch/>
        </p:blipFill>
        <p:spPr bwMode="auto">
          <a:xfrm>
            <a:off x="6237152" y="2297565"/>
            <a:ext cx="4873750" cy="13189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223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9039" y="1087020"/>
            <a:ext cx="4191856" cy="5102025"/>
          </a:xfrm>
        </p:spPr>
        <p:txBody>
          <a:bodyPr vert="horz" lIns="91440" tIns="45720" rIns="91440" bIns="45720" rtlCol="0" anchor="b">
            <a:noAutofit/>
          </a:bodyPr>
          <a:lstStyle/>
          <a:p>
            <a:pPr algn="just">
              <a:buFont typeface="Arial" panose="020B0604020202020204" pitchFamily="34" charset="0"/>
            </a:pPr>
            <a:r>
              <a:rPr lang="es-ES" sz="1867" dirty="0" err="1">
                <a:solidFill>
                  <a:srgbClr val="000000"/>
                </a:solidFill>
                <a:latin typeface="Montserrat" panose="00000500000000000000" pitchFamily="2" charset="0"/>
                <a:ea typeface="+mn-ea"/>
                <a:cs typeface="Times New Roman" panose="02020603050405020304" pitchFamily="18" charset="0"/>
              </a:rPr>
              <a:t>Kontsultatutako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erakundeen</a:t>
            </a:r>
            <a:r>
              <a:rPr lang="es-ES" sz="1867" dirty="0">
                <a:solidFill>
                  <a:srgbClr val="000000"/>
                </a:solidFill>
                <a:latin typeface="Montserrat" panose="00000500000000000000" pitchFamily="2" charset="0"/>
                <a:ea typeface="+mn-ea"/>
                <a:cs typeface="Times New Roman" panose="02020603050405020304" pitchFamily="18" charset="0"/>
              </a:rPr>
              <a:t> % 51,8k </a:t>
            </a:r>
            <a:r>
              <a:rPr lang="es-ES" sz="1867" dirty="0" err="1">
                <a:solidFill>
                  <a:srgbClr val="000000"/>
                </a:solidFill>
                <a:latin typeface="Montserrat" panose="00000500000000000000" pitchFamily="2" charset="0"/>
                <a:ea typeface="+mn-ea"/>
                <a:cs typeface="Times New Roman" panose="02020603050405020304" pitchFamily="18" charset="0"/>
              </a:rPr>
              <a:t>aisialdiko</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denbora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libreko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zerbitzuak</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ematen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dituzte</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entitateen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erdiek</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baino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gehiagok</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dute</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prestakuntza</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hezkuntza-eskaintza</a:t>
            </a:r>
            <a:r>
              <a:rPr lang="es-ES" sz="1867" dirty="0">
                <a:solidFill>
                  <a:srgbClr val="000000"/>
                </a:solidFill>
                <a:latin typeface="Montserrat" panose="00000500000000000000" pitchFamily="2" charset="0"/>
                <a:ea typeface="+mn-ea"/>
                <a:cs typeface="Times New Roman" panose="02020603050405020304" pitchFamily="18" charset="0"/>
              </a:rPr>
              <a:t> (% 51,3). </a:t>
            </a:r>
            <a:br>
              <a:rPr lang="es-ES" sz="1867" dirty="0">
                <a:solidFill>
                  <a:srgbClr val="000000"/>
                </a:solidFill>
                <a:latin typeface="Montserrat" panose="00000500000000000000" pitchFamily="2" charset="0"/>
                <a:ea typeface="+mn-ea"/>
                <a:cs typeface="Times New Roman" panose="02020603050405020304" pitchFamily="18" charset="0"/>
              </a:rPr>
            </a:br>
            <a:br>
              <a:rPr lang="es-ES" sz="1867" dirty="0">
                <a:solidFill>
                  <a:srgbClr val="000000"/>
                </a:solidFill>
                <a:latin typeface="Montserrat" panose="00000500000000000000" pitchFamily="2" charset="0"/>
                <a:ea typeface="+mn-ea"/>
                <a:cs typeface="Times New Roman" panose="02020603050405020304" pitchFamily="18" charset="0"/>
              </a:rPr>
            </a:br>
            <a:r>
              <a:rPr lang="es-ES" sz="1867" dirty="0">
                <a:solidFill>
                  <a:srgbClr val="000000"/>
                </a:solidFill>
                <a:latin typeface="Montserrat" panose="00000500000000000000" pitchFamily="2" charset="0"/>
                <a:ea typeface="+mn-ea"/>
                <a:cs typeface="Times New Roman" panose="02020603050405020304" pitchFamily="18" charset="0"/>
              </a:rPr>
              <a:t>10 </a:t>
            </a:r>
            <a:r>
              <a:rPr lang="es-ES" sz="1867" dirty="0" err="1">
                <a:solidFill>
                  <a:srgbClr val="000000"/>
                </a:solidFill>
                <a:latin typeface="Montserrat" panose="00000500000000000000" pitchFamily="2" charset="0"/>
                <a:ea typeface="+mn-ea"/>
                <a:cs typeface="Times New Roman" panose="02020603050405020304" pitchFamily="18" charset="0"/>
              </a:rPr>
              <a:t>erakundetik</a:t>
            </a:r>
            <a:r>
              <a:rPr lang="es-ES" sz="1867" dirty="0">
                <a:solidFill>
                  <a:srgbClr val="000000"/>
                </a:solidFill>
                <a:latin typeface="Montserrat" panose="00000500000000000000" pitchFamily="2" charset="0"/>
                <a:ea typeface="+mn-ea"/>
                <a:cs typeface="Times New Roman" panose="02020603050405020304" pitchFamily="18" charset="0"/>
              </a:rPr>
              <a:t> 4k, </a:t>
            </a:r>
            <a:r>
              <a:rPr lang="es-ES" sz="1867" dirty="0" err="1">
                <a:solidFill>
                  <a:srgbClr val="000000"/>
                </a:solidFill>
                <a:latin typeface="Montserrat" panose="00000500000000000000" pitchFamily="2" charset="0"/>
                <a:ea typeface="+mn-ea"/>
                <a:cs typeface="Times New Roman" panose="02020603050405020304" pitchFamily="18" charset="0"/>
              </a:rPr>
              <a:t>gutxi</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gorabehera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informazioa</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orientazioa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eskaintzen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dute</a:t>
            </a:r>
            <a:r>
              <a:rPr lang="es-ES" sz="1867" dirty="0">
                <a:solidFill>
                  <a:srgbClr val="000000"/>
                </a:solidFill>
                <a:latin typeface="Montserrat" panose="00000500000000000000" pitchFamily="2" charset="0"/>
                <a:ea typeface="+mn-ea"/>
                <a:cs typeface="Times New Roman" panose="02020603050405020304" pitchFamily="18" charset="0"/>
              </a:rPr>
              <a:t> ( % 39,9k), eta </a:t>
            </a:r>
            <a:r>
              <a:rPr lang="es-ES" sz="1867" dirty="0" err="1">
                <a:solidFill>
                  <a:srgbClr val="000000"/>
                </a:solidFill>
                <a:latin typeface="Montserrat" panose="00000500000000000000" pitchFamily="2" charset="0"/>
                <a:ea typeface="+mn-ea"/>
                <a:cs typeface="Times New Roman" panose="02020603050405020304" pitchFamily="18" charset="0"/>
              </a:rPr>
              <a:t>antzera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egiten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dute</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gizarte-laguntza</a:t>
            </a:r>
            <a:r>
              <a:rPr lang="es-ES" sz="1867" dirty="0">
                <a:solidFill>
                  <a:srgbClr val="000000"/>
                </a:solidFill>
                <a:latin typeface="Montserrat" panose="00000500000000000000" pitchFamily="2" charset="0"/>
                <a:ea typeface="+mn-ea"/>
                <a:cs typeface="Times New Roman" panose="02020603050405020304" pitchFamily="18" charset="0"/>
              </a:rPr>
              <a:t> ( % 37,5ek), </a:t>
            </a:r>
            <a:r>
              <a:rPr lang="es-ES" sz="1867" dirty="0" err="1">
                <a:solidFill>
                  <a:srgbClr val="000000"/>
                </a:solidFill>
                <a:latin typeface="Montserrat" panose="00000500000000000000" pitchFamily="2" charset="0"/>
                <a:ea typeface="+mn-ea"/>
                <a:cs typeface="Times New Roman" panose="02020603050405020304" pitchFamily="18" charset="0"/>
              </a:rPr>
              <a:t>gizarte</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hezkuntza-arloko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esku-hartzea</a:t>
            </a:r>
            <a:r>
              <a:rPr lang="es-ES" sz="1867" dirty="0">
                <a:solidFill>
                  <a:srgbClr val="000000"/>
                </a:solidFill>
                <a:latin typeface="Montserrat" panose="00000500000000000000" pitchFamily="2" charset="0"/>
                <a:ea typeface="+mn-ea"/>
                <a:cs typeface="Times New Roman" panose="02020603050405020304" pitchFamily="18" charset="0"/>
              </a:rPr>
              <a:t> ( % 37,2k), </a:t>
            </a:r>
            <a:r>
              <a:rPr lang="es-ES" sz="1867" dirty="0" err="1">
                <a:solidFill>
                  <a:srgbClr val="000000"/>
                </a:solidFill>
                <a:latin typeface="Montserrat" panose="00000500000000000000" pitchFamily="2" charset="0"/>
                <a:ea typeface="+mn-ea"/>
                <a:cs typeface="Times New Roman" panose="02020603050405020304" pitchFamily="18" charset="0"/>
              </a:rPr>
              <a:t>aholkularitza</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orientazioa</a:t>
            </a:r>
            <a:r>
              <a:rPr lang="es-ES" sz="1867" dirty="0">
                <a:solidFill>
                  <a:srgbClr val="000000"/>
                </a:solidFill>
                <a:latin typeface="Montserrat" panose="00000500000000000000" pitchFamily="2" charset="0"/>
                <a:ea typeface="+mn-ea"/>
                <a:cs typeface="Times New Roman" panose="02020603050405020304" pitchFamily="18" charset="0"/>
              </a:rPr>
              <a:t> ( % 36,5ek) eta </a:t>
            </a:r>
            <a:r>
              <a:rPr lang="es-ES" sz="1867" dirty="0" err="1">
                <a:solidFill>
                  <a:srgbClr val="000000"/>
                </a:solidFill>
                <a:latin typeface="Montserrat" panose="00000500000000000000" pitchFamily="2" charset="0"/>
                <a:ea typeface="+mn-ea"/>
                <a:cs typeface="Times New Roman" panose="02020603050405020304" pitchFamily="18" charset="0"/>
              </a:rPr>
              <a:t>informazio</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orientazio-zerbitzuren</a:t>
            </a:r>
            <a:r>
              <a:rPr lang="es-ES" sz="1867" dirty="0">
                <a:solidFill>
                  <a:srgbClr val="000000"/>
                </a:solidFill>
                <a:latin typeface="Montserrat" panose="00000500000000000000" pitchFamily="2" charset="0"/>
                <a:ea typeface="+mn-ea"/>
                <a:cs typeface="Times New Roman" panose="02020603050405020304" pitchFamily="18" charset="0"/>
              </a:rPr>
              <a:t> bat ( % 34,5ek).</a:t>
            </a:r>
          </a:p>
        </p:txBody>
      </p:sp>
      <p:sp>
        <p:nvSpPr>
          <p:cNvPr id="3" name="Rectángulo 2"/>
          <p:cNvSpPr/>
          <p:nvPr/>
        </p:nvSpPr>
        <p:spPr>
          <a:xfrm>
            <a:off x="711440" y="477111"/>
            <a:ext cx="6096000" cy="276999"/>
          </a:xfrm>
          <a:prstGeom prst="rect">
            <a:avLst/>
          </a:prstGeom>
        </p:spPr>
        <p:txBody>
          <a:bodyPr>
            <a:spAutoFit/>
          </a:bodyPr>
          <a:lstStyle/>
          <a:p>
            <a:pPr algn="ctr"/>
            <a:r>
              <a:rPr lang="eu-ES" sz="1200" b="1" dirty="0">
                <a:latin typeface="+mj-lt"/>
                <a:cs typeface="Times New Roman" panose="02020603050405020304" pitchFamily="18" charset="0"/>
              </a:rPr>
              <a:t>ZERBITZUETAKO BAKOITZA EMATEN DUTEN ERAKUNDEAK </a:t>
            </a:r>
            <a:r>
              <a:rPr lang="es-ES" sz="1200" b="1" dirty="0">
                <a:latin typeface="+mj-lt"/>
                <a:cs typeface="Times New Roman" panose="02020603050405020304" pitchFamily="18" charset="0"/>
              </a:rPr>
              <a:t>(%)</a:t>
            </a:r>
          </a:p>
        </p:txBody>
      </p:sp>
      <p:sp>
        <p:nvSpPr>
          <p:cNvPr id="5" name="Rectángulo 4">
            <a:extLst>
              <a:ext uri="{FF2B5EF4-FFF2-40B4-BE49-F238E27FC236}">
                <a16:creationId xmlns:a16="http://schemas.microsoft.com/office/drawing/2014/main" id="{E122AE35-B902-48AF-A266-2AF37B08FDE2}"/>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sp>
        <p:nvSpPr>
          <p:cNvPr id="8" name="CuadroTexto 7">
            <a:extLst>
              <a:ext uri="{FF2B5EF4-FFF2-40B4-BE49-F238E27FC236}">
                <a16:creationId xmlns:a16="http://schemas.microsoft.com/office/drawing/2014/main" id="{BA02061C-46C9-4760-881D-88300BDDD0C4}"/>
              </a:ext>
            </a:extLst>
          </p:cNvPr>
          <p:cNvSpPr txBox="1"/>
          <p:nvPr/>
        </p:nvSpPr>
        <p:spPr>
          <a:xfrm>
            <a:off x="7534380" y="183249"/>
            <a:ext cx="4191856"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ZEINTZUK DIRA EMATEN DITUZTEN ZERBITZUAK?</a:t>
            </a:r>
          </a:p>
        </p:txBody>
      </p:sp>
      <p:graphicFrame>
        <p:nvGraphicFramePr>
          <p:cNvPr id="9" name="Gráfico 8">
            <a:extLst>
              <a:ext uri="{FF2B5EF4-FFF2-40B4-BE49-F238E27FC236}">
                <a16:creationId xmlns:a16="http://schemas.microsoft.com/office/drawing/2014/main" id="{6F1F8117-59E1-4C3E-AA54-5BF7ED0CFB44}"/>
              </a:ext>
            </a:extLst>
          </p:cNvPr>
          <p:cNvGraphicFramePr/>
          <p:nvPr>
            <p:extLst>
              <p:ext uri="{D42A27DB-BD31-4B8C-83A1-F6EECF244321}">
                <p14:modId xmlns:p14="http://schemas.microsoft.com/office/powerpoint/2010/main" val="1697667879"/>
              </p:ext>
            </p:extLst>
          </p:nvPr>
        </p:nvGraphicFramePr>
        <p:xfrm>
          <a:off x="339047" y="909474"/>
          <a:ext cx="6801492" cy="5102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38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9050" y="1688993"/>
            <a:ext cx="4170437" cy="3480015"/>
          </a:xfrm>
        </p:spPr>
        <p:txBody>
          <a:bodyPr vert="horz" lIns="91440" tIns="45720" rIns="91440" bIns="45720" rtlCol="0" anchor="b">
            <a:noAutofit/>
          </a:bodyPr>
          <a:lstStyle/>
          <a:p>
            <a:pPr algn="just">
              <a:buFont typeface="Arial" panose="020B0604020202020204" pitchFamily="34" charset="0"/>
            </a:pPr>
            <a:r>
              <a:rPr lang="es-ES" sz="1867" dirty="0" err="1">
                <a:solidFill>
                  <a:srgbClr val="000000"/>
                </a:solidFill>
                <a:latin typeface="Montserrat" panose="00000500000000000000" pitchFamily="2" charset="0"/>
                <a:ea typeface="+mn-ea"/>
                <a:cs typeface="Times New Roman" panose="02020603050405020304" pitchFamily="18" charset="0"/>
              </a:rPr>
              <a:t>Jarduera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nagusia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gorabehera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erakunde</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gehienek</a:t>
            </a:r>
            <a:r>
              <a:rPr lang="es-ES" sz="1867" dirty="0">
                <a:solidFill>
                  <a:srgbClr val="000000"/>
                </a:solidFill>
                <a:latin typeface="Montserrat" panose="00000500000000000000" pitchFamily="2" charset="0"/>
                <a:ea typeface="+mn-ea"/>
                <a:cs typeface="Times New Roman" panose="02020603050405020304" pitchFamily="18" charset="0"/>
              </a:rPr>
              <a:t> (% 77,3) </a:t>
            </a:r>
            <a:r>
              <a:rPr lang="es-ES" sz="1867" dirty="0" err="1">
                <a:solidFill>
                  <a:srgbClr val="000000"/>
                </a:solidFill>
                <a:latin typeface="Montserrat" panose="00000500000000000000" pitchFamily="2" charset="0"/>
                <a:ea typeface="+mn-ea"/>
                <a:cs typeface="Times New Roman" panose="02020603050405020304" pitchFamily="18" charset="0"/>
              </a:rPr>
              <a:t>sentsibilizazio-ekintzak</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egiten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dituzte</a:t>
            </a:r>
            <a:r>
              <a:rPr lang="es-ES" sz="1867" dirty="0">
                <a:solidFill>
                  <a:srgbClr val="000000"/>
                </a:solidFill>
                <a:latin typeface="Montserrat" panose="00000500000000000000" pitchFamily="2" charset="0"/>
                <a:ea typeface="+mn-ea"/>
                <a:cs typeface="Times New Roman" panose="02020603050405020304" pitchFamily="18" charset="0"/>
              </a:rPr>
              <a:t>.</a:t>
            </a:r>
            <a:br>
              <a:rPr lang="es-ES" sz="1867" dirty="0">
                <a:solidFill>
                  <a:srgbClr val="000000"/>
                </a:solidFill>
                <a:latin typeface="Montserrat" panose="00000500000000000000" pitchFamily="2" charset="0"/>
                <a:ea typeface="+mn-ea"/>
                <a:cs typeface="Times New Roman" panose="02020603050405020304" pitchFamily="18" charset="0"/>
              </a:rPr>
            </a:br>
            <a:br>
              <a:rPr lang="es-ES" sz="1867" dirty="0">
                <a:solidFill>
                  <a:srgbClr val="000000"/>
                </a:solidFill>
                <a:latin typeface="Montserrat" panose="00000500000000000000" pitchFamily="2" charset="0"/>
                <a:ea typeface="+mn-ea"/>
                <a:cs typeface="Times New Roman" panose="02020603050405020304" pitchFamily="18" charset="0"/>
              </a:rPr>
            </a:br>
            <a:r>
              <a:rPr lang="es-ES" sz="1867" dirty="0">
                <a:solidFill>
                  <a:srgbClr val="000000"/>
                </a:solidFill>
                <a:latin typeface="Montserrat" panose="00000500000000000000" pitchFamily="2" charset="0"/>
                <a:ea typeface="+mn-ea"/>
                <a:cs typeface="Times New Roman" panose="02020603050405020304" pitchFamily="18" charset="0"/>
              </a:rPr>
              <a:t>10 </a:t>
            </a:r>
            <a:r>
              <a:rPr lang="es-ES" sz="1867" dirty="0" err="1">
                <a:solidFill>
                  <a:srgbClr val="000000"/>
                </a:solidFill>
                <a:latin typeface="Montserrat" panose="00000500000000000000" pitchFamily="2" charset="0"/>
                <a:ea typeface="+mn-ea"/>
                <a:cs typeface="Times New Roman" panose="02020603050405020304" pitchFamily="18" charset="0"/>
              </a:rPr>
              <a:t>erakundetik</a:t>
            </a:r>
            <a:r>
              <a:rPr lang="es-ES" sz="1867" dirty="0">
                <a:solidFill>
                  <a:srgbClr val="000000"/>
                </a:solidFill>
                <a:latin typeface="Montserrat" panose="00000500000000000000" pitchFamily="2" charset="0"/>
                <a:ea typeface="+mn-ea"/>
                <a:cs typeface="Times New Roman" panose="02020603050405020304" pitchFamily="18" charset="0"/>
              </a:rPr>
              <a:t> 6k </a:t>
            </a:r>
            <a:r>
              <a:rPr lang="es-ES" sz="1867" dirty="0" err="1">
                <a:solidFill>
                  <a:srgbClr val="000000"/>
                </a:solidFill>
                <a:latin typeface="Montserrat" panose="00000500000000000000" pitchFamily="2" charset="0"/>
                <a:ea typeface="+mn-ea"/>
                <a:cs typeface="Times New Roman" panose="02020603050405020304" pitchFamily="18" charset="0"/>
              </a:rPr>
              <a:t>boluntariotza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elkarrekiko</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laguntza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gizarte-partaidetza</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asoziazionismoa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sustatzen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dituzte</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erakundeen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erdiak</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gutxi</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gorabehera</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salaketa</a:t>
            </a:r>
            <a:r>
              <a:rPr lang="es-ES" sz="1867" dirty="0">
                <a:solidFill>
                  <a:srgbClr val="000000"/>
                </a:solidFill>
                <a:latin typeface="Montserrat" panose="00000500000000000000" pitchFamily="2" charset="0"/>
                <a:ea typeface="+mn-ea"/>
                <a:cs typeface="Times New Roman" panose="02020603050405020304" pitchFamily="18" charset="0"/>
              </a:rPr>
              <a:t>- eta </a:t>
            </a:r>
            <a:r>
              <a:rPr lang="es-ES" sz="1867" dirty="0" err="1">
                <a:solidFill>
                  <a:srgbClr val="000000"/>
                </a:solidFill>
                <a:latin typeface="Montserrat" panose="00000500000000000000" pitchFamily="2" charset="0"/>
                <a:ea typeface="+mn-ea"/>
                <a:cs typeface="Times New Roman" panose="02020603050405020304" pitchFamily="18" charset="0"/>
              </a:rPr>
              <a:t>eskubideen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sustapen-jarduerak</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egiten</a:t>
            </a:r>
            <a:r>
              <a:rPr lang="es-ES" sz="1867" dirty="0">
                <a:solidFill>
                  <a:srgbClr val="000000"/>
                </a:solidFill>
                <a:latin typeface="Montserrat" panose="00000500000000000000" pitchFamily="2" charset="0"/>
                <a:ea typeface="+mn-ea"/>
                <a:cs typeface="Times New Roman" panose="02020603050405020304" pitchFamily="18" charset="0"/>
              </a:rPr>
              <a:t> </a:t>
            </a:r>
            <a:r>
              <a:rPr lang="es-ES" sz="1867" dirty="0" err="1">
                <a:solidFill>
                  <a:srgbClr val="000000"/>
                </a:solidFill>
                <a:latin typeface="Montserrat" panose="00000500000000000000" pitchFamily="2" charset="0"/>
                <a:ea typeface="+mn-ea"/>
                <a:cs typeface="Times New Roman" panose="02020603050405020304" pitchFamily="18" charset="0"/>
              </a:rPr>
              <a:t>ditu</a:t>
            </a:r>
            <a:r>
              <a:rPr lang="es-ES" sz="1867" dirty="0">
                <a:solidFill>
                  <a:srgbClr val="000000"/>
                </a:solidFill>
                <a:latin typeface="Montserrat" panose="00000500000000000000" pitchFamily="2" charset="0"/>
                <a:ea typeface="+mn-ea"/>
                <a:cs typeface="Times New Roman" panose="02020603050405020304" pitchFamily="18" charset="0"/>
              </a:rPr>
              <a:t> ( % 49,3).</a:t>
            </a:r>
          </a:p>
        </p:txBody>
      </p:sp>
      <p:sp>
        <p:nvSpPr>
          <p:cNvPr id="3" name="Rectángulo 2"/>
          <p:cNvSpPr/>
          <p:nvPr/>
        </p:nvSpPr>
        <p:spPr>
          <a:xfrm>
            <a:off x="793365" y="872777"/>
            <a:ext cx="6096000" cy="276999"/>
          </a:xfrm>
          <a:prstGeom prst="rect">
            <a:avLst/>
          </a:prstGeom>
        </p:spPr>
        <p:txBody>
          <a:bodyPr>
            <a:spAutoFit/>
          </a:bodyPr>
          <a:lstStyle/>
          <a:p>
            <a:pPr algn="ctr"/>
            <a:r>
              <a:rPr lang="eu-ES" sz="1200" b="1" dirty="0">
                <a:latin typeface="+mj-lt"/>
                <a:cs typeface="Times New Roman" panose="02020603050405020304" pitchFamily="18" charset="0"/>
              </a:rPr>
              <a:t>BESTE FUNTZIO SOZIALETAKO BAKOITZA EGITEN DUTEN ERAKUNDEAK</a:t>
            </a:r>
            <a:r>
              <a:rPr lang="es-ES" sz="1200" b="1" dirty="0">
                <a:latin typeface="+mj-lt"/>
                <a:cs typeface="Times New Roman" panose="02020603050405020304" pitchFamily="18" charset="0"/>
              </a:rPr>
              <a:t>. (%)</a:t>
            </a:r>
          </a:p>
        </p:txBody>
      </p:sp>
      <p:sp>
        <p:nvSpPr>
          <p:cNvPr id="5" name="Rectángulo 4">
            <a:extLst>
              <a:ext uri="{FF2B5EF4-FFF2-40B4-BE49-F238E27FC236}">
                <a16:creationId xmlns:a16="http://schemas.microsoft.com/office/drawing/2014/main" id="{8ADFC497-FAEA-43EF-ADD3-5E8DCCB650FD}"/>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1851DC81-78D4-4A65-8AED-131C1C9193C6}"/>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8B191E76-CFB3-4F20-9DFD-5A3E68A0180B}"/>
              </a:ext>
            </a:extLst>
          </p:cNvPr>
          <p:cNvSpPr txBox="1"/>
          <p:nvPr/>
        </p:nvSpPr>
        <p:spPr>
          <a:xfrm>
            <a:off x="7499050" y="342059"/>
            <a:ext cx="4191856"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de-DE" dirty="0"/>
              <a:t>ZEIN BESTE FUNTZIO SOZIAL BETETZEN DITUZTE?</a:t>
            </a:r>
            <a:endParaRPr lang="es-ES" dirty="0"/>
          </a:p>
        </p:txBody>
      </p:sp>
      <p:graphicFrame>
        <p:nvGraphicFramePr>
          <p:cNvPr id="9" name="Gráfico 8">
            <a:extLst>
              <a:ext uri="{FF2B5EF4-FFF2-40B4-BE49-F238E27FC236}">
                <a16:creationId xmlns:a16="http://schemas.microsoft.com/office/drawing/2014/main" id="{B4400083-58EB-4EF9-BC70-1F2458048DCA}"/>
              </a:ext>
            </a:extLst>
          </p:cNvPr>
          <p:cNvGraphicFramePr/>
          <p:nvPr>
            <p:extLst>
              <p:ext uri="{D42A27DB-BD31-4B8C-83A1-F6EECF244321}">
                <p14:modId xmlns:p14="http://schemas.microsoft.com/office/powerpoint/2010/main" val="4204298884"/>
              </p:ext>
            </p:extLst>
          </p:nvPr>
        </p:nvGraphicFramePr>
        <p:xfrm>
          <a:off x="501094" y="1173056"/>
          <a:ext cx="6680542" cy="4936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097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620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PERTSONAK</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03737023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672" y="4024342"/>
            <a:ext cx="3823755" cy="2504591"/>
          </a:xfrm>
        </p:spPr>
        <p:txBody>
          <a:bodyPr>
            <a:noAutofit/>
          </a:bodyPr>
          <a:lstStyle/>
          <a:p>
            <a:pPr algn="just"/>
            <a:r>
              <a:rPr lang="es-ES" sz="1600" dirty="0" err="1">
                <a:solidFill>
                  <a:srgbClr val="000000"/>
                </a:solidFill>
                <a:latin typeface="Montserrat" panose="00000500000000000000" pitchFamily="2" charset="0"/>
                <a:cs typeface="Times New Roman" panose="02020603050405020304" pitchFamily="18" charset="0"/>
              </a:rPr>
              <a:t>Lantaldeetan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boluntarioek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duten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presentziari</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dagokionez</a:t>
            </a:r>
            <a:r>
              <a:rPr lang="es-ES" sz="1600" dirty="0">
                <a:solidFill>
                  <a:srgbClr val="000000"/>
                </a:solidFill>
                <a:latin typeface="Montserrat" panose="00000500000000000000" pitchFamily="2" charset="0"/>
                <a:cs typeface="Times New Roman" panose="02020603050405020304" pitchFamily="18" charset="0"/>
              </a:rPr>
              <a:t> % 89,1etan </a:t>
            </a:r>
            <a:r>
              <a:rPr lang="es-ES" sz="1600" dirty="0" err="1">
                <a:solidFill>
                  <a:srgbClr val="000000"/>
                </a:solidFill>
                <a:latin typeface="Montserrat" panose="00000500000000000000" pitchFamily="2" charset="0"/>
                <a:cs typeface="Times New Roman" panose="02020603050405020304" pitchFamily="18" charset="0"/>
              </a:rPr>
              <a:t>boluntarioen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presentzia</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esanguratsua</a:t>
            </a:r>
            <a:r>
              <a:rPr lang="es-ES" sz="1600" dirty="0">
                <a:solidFill>
                  <a:srgbClr val="000000"/>
                </a:solidFill>
                <a:latin typeface="Montserrat" panose="00000500000000000000" pitchFamily="2" charset="0"/>
                <a:cs typeface="Times New Roman" panose="02020603050405020304" pitchFamily="18" charset="0"/>
              </a:rPr>
              <a:t> da, </a:t>
            </a:r>
            <a:r>
              <a:rPr lang="es-ES" sz="1600" dirty="0" err="1">
                <a:solidFill>
                  <a:srgbClr val="000000"/>
                </a:solidFill>
                <a:latin typeface="Montserrat" panose="00000500000000000000" pitchFamily="2" charset="0"/>
                <a:cs typeface="Times New Roman" panose="02020603050405020304" pitchFamily="18" charset="0"/>
              </a:rPr>
              <a:t>erakundea</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osatzen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dutenen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erdia</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edo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gehiago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baitira</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Egiaz</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erakundeen</a:t>
            </a:r>
            <a:r>
              <a:rPr lang="es-ES" sz="1600" dirty="0">
                <a:solidFill>
                  <a:srgbClr val="000000"/>
                </a:solidFill>
                <a:latin typeface="Montserrat" panose="00000500000000000000" pitchFamily="2" charset="0"/>
                <a:cs typeface="Times New Roman" panose="02020603050405020304" pitchFamily="18" charset="0"/>
              </a:rPr>
              <a:t> % 43,5 oso-</a:t>
            </a:r>
            <a:r>
              <a:rPr lang="es-ES" sz="1600" dirty="0" err="1">
                <a:solidFill>
                  <a:srgbClr val="000000"/>
                </a:solidFill>
                <a:latin typeface="Montserrat" panose="00000500000000000000" pitchFamily="2" charset="0"/>
                <a:cs typeface="Times New Roman" panose="02020603050405020304" pitchFamily="18" charset="0"/>
              </a:rPr>
              <a:t>osorik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boluntarioz</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osatuta</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dago</a:t>
            </a:r>
            <a:r>
              <a:rPr lang="es-ES" sz="1600" dirty="0">
                <a:solidFill>
                  <a:srgbClr val="000000"/>
                </a:solidFill>
                <a:latin typeface="Montserrat" panose="00000500000000000000" pitchFamily="2" charset="0"/>
                <a:cs typeface="Times New Roman" panose="02020603050405020304" pitchFamily="18" charset="0"/>
              </a:rPr>
              <a:t>.</a:t>
            </a:r>
          </a:p>
        </p:txBody>
      </p:sp>
      <p:sp>
        <p:nvSpPr>
          <p:cNvPr id="7" name="Título 1"/>
          <p:cNvSpPr txBox="1">
            <a:spLocks/>
          </p:cNvSpPr>
          <p:nvPr/>
        </p:nvSpPr>
        <p:spPr>
          <a:xfrm>
            <a:off x="5937184" y="2734678"/>
            <a:ext cx="46105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2000" dirty="0"/>
          </a:p>
        </p:txBody>
      </p:sp>
      <p:sp>
        <p:nvSpPr>
          <p:cNvPr id="8" name="Título 1"/>
          <p:cNvSpPr txBox="1">
            <a:spLocks/>
          </p:cNvSpPr>
          <p:nvPr/>
        </p:nvSpPr>
        <p:spPr>
          <a:xfrm>
            <a:off x="8067574" y="4146634"/>
            <a:ext cx="3878985" cy="1325563"/>
          </a:xfrm>
          <a:prstGeom prst="rect">
            <a:avLst/>
          </a:prstGeom>
        </p:spPr>
        <p:txBody>
          <a:bodyPr>
            <a:noAutofit/>
          </a:bodyPr>
          <a:lstStyle>
            <a:defPPr>
              <a:defRPr lang="en-US"/>
            </a:defPPr>
            <a:lvl1pPr algn="just">
              <a:lnSpc>
                <a:spcPct val="90000"/>
              </a:lnSpc>
              <a:spcBef>
                <a:spcPct val="0"/>
              </a:spcBef>
              <a:defRPr sz="1200">
                <a:solidFill>
                  <a:srgbClr val="000000"/>
                </a:solidFill>
                <a:latin typeface="Montserrat" panose="00000500000000000000" pitchFamily="2" charset="0"/>
                <a:ea typeface="Lato Light" charset="0"/>
                <a:cs typeface="Times New Roman" panose="02020603050405020304" pitchFamily="18" charset="0"/>
              </a:defRPr>
            </a:lvl1pPr>
          </a:lstStyle>
          <a:p>
            <a:endParaRPr lang="es-ES" sz="1600" dirty="0"/>
          </a:p>
        </p:txBody>
      </p:sp>
      <p:sp>
        <p:nvSpPr>
          <p:cNvPr id="10" name="Rectángulo 9"/>
          <p:cNvSpPr/>
          <p:nvPr/>
        </p:nvSpPr>
        <p:spPr>
          <a:xfrm>
            <a:off x="4360847" y="4172166"/>
            <a:ext cx="3400192" cy="1615827"/>
          </a:xfrm>
          <a:prstGeom prst="rect">
            <a:avLst/>
          </a:prstGeom>
        </p:spPr>
        <p:txBody>
          <a:bodyPr>
            <a:noAutofit/>
          </a:bodyPr>
          <a:lstStyle/>
          <a:p>
            <a:pPr algn="just">
              <a:lnSpc>
                <a:spcPct val="90000"/>
              </a:lnSpc>
              <a:spcBef>
                <a:spcPct val="0"/>
              </a:spcBef>
            </a:pPr>
            <a:r>
              <a:rPr lang="eu-ES" sz="1600" dirty="0">
                <a:effectLst/>
                <a:latin typeface="Montserrat" panose="00000500000000000000" pitchFamily="2" charset="0"/>
                <a:ea typeface="Cambria" panose="02040503050406030204" pitchFamily="18" charset="0"/>
                <a:cs typeface="Arial" panose="020B0604020202020204" pitchFamily="34" charset="0"/>
              </a:rPr>
              <a:t>Erakundeen % 56,5ek soldatapeko langileak dituzte lantaldeetan; gainerakoetan, berriz, % 43,5 borondatezko pertsonekin osatuta daude oso-osorik.</a:t>
            </a:r>
            <a:br>
              <a:rPr lang="es-ES" sz="1600" dirty="0">
                <a:solidFill>
                  <a:srgbClr val="000000"/>
                </a:solidFill>
                <a:latin typeface="Montserrat" panose="00000500000000000000" pitchFamily="2" charset="0"/>
                <a:ea typeface="Lato Light" charset="0"/>
                <a:cs typeface="Times New Roman" panose="02020603050405020304" pitchFamily="18" charset="0"/>
              </a:rPr>
            </a:br>
            <a:endParaRPr lang="es-ES" sz="1600" dirty="0">
              <a:solidFill>
                <a:srgbClr val="000000"/>
              </a:solidFill>
              <a:latin typeface="Montserrat" panose="00000500000000000000" pitchFamily="2" charset="0"/>
              <a:ea typeface="Lato Light" charset="0"/>
              <a:cs typeface="Times New Roman" panose="02020603050405020304" pitchFamily="18" charset="0"/>
            </a:endParaRPr>
          </a:p>
        </p:txBody>
      </p:sp>
      <p:sp>
        <p:nvSpPr>
          <p:cNvPr id="11" name="Rectángulo 10"/>
          <p:cNvSpPr/>
          <p:nvPr/>
        </p:nvSpPr>
        <p:spPr>
          <a:xfrm>
            <a:off x="12700" y="1205328"/>
            <a:ext cx="3901441" cy="461665"/>
          </a:xfrm>
          <a:prstGeom prst="rect">
            <a:avLst/>
          </a:prstGeom>
        </p:spPr>
        <p:txBody>
          <a:bodyPr wrap="square">
            <a:spAutoFit/>
          </a:bodyPr>
          <a:lstStyle/>
          <a:p>
            <a:pPr algn="ctr"/>
            <a:r>
              <a:rPr lang="es-ES" sz="1200" b="1">
                <a:latin typeface="+mj-lt"/>
              </a:rPr>
              <a:t>ERAKUNDEEN BANAKETA, LANTALDEAN BOLUNTARIOEK DUTEN PISUAREN ARABERA. (%)</a:t>
            </a:r>
            <a:endParaRPr lang="es-ES" sz="1200" b="1" dirty="0">
              <a:latin typeface="+mj-lt"/>
            </a:endParaRPr>
          </a:p>
        </p:txBody>
      </p:sp>
      <p:sp>
        <p:nvSpPr>
          <p:cNvPr id="12" name="Rectángulo 11"/>
          <p:cNvSpPr/>
          <p:nvPr/>
        </p:nvSpPr>
        <p:spPr>
          <a:xfrm>
            <a:off x="3885265" y="1205329"/>
            <a:ext cx="4085950" cy="504625"/>
          </a:xfrm>
          <a:prstGeom prst="rect">
            <a:avLst/>
          </a:prstGeom>
        </p:spPr>
        <p:txBody>
          <a:bodyPr wrap="square">
            <a:spAutoFit/>
          </a:bodyPr>
          <a:lstStyle/>
          <a:p>
            <a:pPr marL="294633" marR="284473" algn="ctr">
              <a:lnSpc>
                <a:spcPct val="115000"/>
              </a:lnSpc>
              <a:spcAft>
                <a:spcPts val="1000"/>
              </a:spcAft>
            </a:pPr>
            <a:r>
              <a:rPr lang="es-ES" sz="1200" b="1">
                <a:latin typeface="+mj-lt"/>
                <a:ea typeface="Calibri" panose="020F0502020204030204" pitchFamily="34" charset="0"/>
                <a:cs typeface="Times New Roman" panose="02020603050405020304" pitchFamily="18" charset="0"/>
              </a:rPr>
              <a:t>LANTALDEETAN ORDAINPEKO LANGILEAK DITUZTEN ERAKUNDEAK (%)</a:t>
            </a:r>
            <a:endParaRPr lang="es-ES" sz="1200" b="1" dirty="0">
              <a:latin typeface="+mj-lt"/>
              <a:ea typeface="Calibri" panose="020F0502020204030204" pitchFamily="34" charset="0"/>
              <a:cs typeface="Times New Roman" panose="02020603050405020304" pitchFamily="18" charset="0"/>
            </a:endParaRPr>
          </a:p>
        </p:txBody>
      </p:sp>
      <p:sp>
        <p:nvSpPr>
          <p:cNvPr id="13" name="Rectángulo 12"/>
          <p:cNvSpPr/>
          <p:nvPr/>
        </p:nvSpPr>
        <p:spPr>
          <a:xfrm>
            <a:off x="7761038" y="1241228"/>
            <a:ext cx="4369869" cy="504625"/>
          </a:xfrm>
          <a:prstGeom prst="rect">
            <a:avLst/>
          </a:prstGeom>
        </p:spPr>
        <p:txBody>
          <a:bodyPr wrap="square">
            <a:spAutoFit/>
          </a:bodyPr>
          <a:lstStyle/>
          <a:p>
            <a:pPr algn="ctr">
              <a:lnSpc>
                <a:spcPct val="115000"/>
              </a:lnSpc>
              <a:spcAft>
                <a:spcPts val="1000"/>
              </a:spcAft>
            </a:pPr>
            <a:r>
              <a:rPr lang="es-ES" sz="1200" b="1">
                <a:latin typeface="+mj-lt"/>
                <a:ea typeface="Calibri" panose="020F0502020204030204" pitchFamily="34" charset="0"/>
                <a:cs typeface="Times New Roman" panose="02020603050405020304" pitchFamily="18" charset="0"/>
              </a:rPr>
              <a:t>ERAKUNDEEN BANAKETA, LANTALDEETAN ORDAINPEKO LANGILEEK DUTEN PISUAREN ARABERA. (%)</a:t>
            </a:r>
            <a:endParaRPr lang="es-ES" sz="1200" b="1" dirty="0">
              <a:latin typeface="+mj-lt"/>
              <a:ea typeface="Calibri" panose="020F0502020204030204" pitchFamily="34" charset="0"/>
              <a:cs typeface="Times New Roman" panose="02020603050405020304" pitchFamily="18" charset="0"/>
            </a:endParaRPr>
          </a:p>
        </p:txBody>
      </p:sp>
      <p:sp>
        <p:nvSpPr>
          <p:cNvPr id="17" name="Rectángulo 16">
            <a:extLst>
              <a:ext uri="{FF2B5EF4-FFF2-40B4-BE49-F238E27FC236}">
                <a16:creationId xmlns:a16="http://schemas.microsoft.com/office/drawing/2014/main" id="{68E4C207-17B0-418C-9F5D-57F11C82DB20}"/>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8" name="Imagen 17" descr="LineasBlancas_5.png">
            <a:extLst>
              <a:ext uri="{FF2B5EF4-FFF2-40B4-BE49-F238E27FC236}">
                <a16:creationId xmlns:a16="http://schemas.microsoft.com/office/drawing/2014/main" id="{6EA368F4-4F42-4C55-A14F-0A3D14F7AC21}"/>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CuadroTexto 18">
            <a:extLst>
              <a:ext uri="{FF2B5EF4-FFF2-40B4-BE49-F238E27FC236}">
                <a16:creationId xmlns:a16="http://schemas.microsoft.com/office/drawing/2014/main" id="{AB5D9E23-73D2-4A50-AE91-B7E13CE89C1D}"/>
              </a:ext>
            </a:extLst>
          </p:cNvPr>
          <p:cNvSpPr txBox="1"/>
          <p:nvPr/>
        </p:nvSpPr>
        <p:spPr>
          <a:xfrm>
            <a:off x="2549233" y="318638"/>
            <a:ext cx="6758013"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NOLA OSATUTA DAUDE LANTALDEAK?</a:t>
            </a:r>
          </a:p>
        </p:txBody>
      </p:sp>
      <p:pic>
        <p:nvPicPr>
          <p:cNvPr id="20" name="Imagen 19">
            <a:extLst>
              <a:ext uri="{FF2B5EF4-FFF2-40B4-BE49-F238E27FC236}">
                <a16:creationId xmlns:a16="http://schemas.microsoft.com/office/drawing/2014/main" id="{ADB24467-CC9F-43FA-B7A2-7E22E1BCF868}"/>
              </a:ext>
            </a:extLst>
          </p:cNvPr>
          <p:cNvPicPr/>
          <p:nvPr/>
        </p:nvPicPr>
        <p:blipFill rotWithShape="1">
          <a:blip r:embed="rId4" cstate="print">
            <a:extLst>
              <a:ext uri="{28A0092B-C50C-407E-A947-70E740481C1C}">
                <a14:useLocalDpi xmlns:a14="http://schemas.microsoft.com/office/drawing/2010/main" val="0"/>
              </a:ext>
            </a:extLst>
          </a:blip>
          <a:srcRect r="47647" b="78363"/>
          <a:stretch/>
        </p:blipFill>
        <p:spPr bwMode="auto">
          <a:xfrm>
            <a:off x="4360848" y="2223164"/>
            <a:ext cx="3400190" cy="1205836"/>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645E73ED-B10F-4F68-86F2-2D99674E0442}"/>
              </a:ext>
            </a:extLst>
          </p:cNvPr>
          <p:cNvPicPr/>
          <p:nvPr/>
        </p:nvPicPr>
        <p:blipFill rotWithShape="1">
          <a:blip r:embed="rId5" cstate="print">
            <a:extLst>
              <a:ext uri="{28A0092B-C50C-407E-A947-70E740481C1C}">
                <a14:useLocalDpi xmlns:a14="http://schemas.microsoft.com/office/drawing/2010/main" val="0"/>
              </a:ext>
            </a:extLst>
          </a:blip>
          <a:srcRect l="6979" t="7141" r="45143" b="61482"/>
          <a:stretch/>
        </p:blipFill>
        <p:spPr bwMode="auto">
          <a:xfrm>
            <a:off x="67979" y="2025029"/>
            <a:ext cx="3659997" cy="1956352"/>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000F8764-0136-406B-85CB-864D678608AC}"/>
              </a:ext>
            </a:extLst>
          </p:cNvPr>
          <p:cNvPicPr/>
          <p:nvPr/>
        </p:nvPicPr>
        <p:blipFill rotWithShape="1">
          <a:blip r:embed="rId6" cstate="print">
            <a:extLst>
              <a:ext uri="{28A0092B-C50C-407E-A947-70E740481C1C}">
                <a14:useLocalDpi xmlns:a14="http://schemas.microsoft.com/office/drawing/2010/main" val="0"/>
              </a:ext>
            </a:extLst>
          </a:blip>
          <a:srcRect l="8924" t="44674" r="40583" b="16450"/>
          <a:stretch/>
        </p:blipFill>
        <p:spPr bwMode="auto">
          <a:xfrm>
            <a:off x="8355647" y="1854779"/>
            <a:ext cx="3768374" cy="2254102"/>
          </a:xfrm>
          <a:prstGeom prst="rect">
            <a:avLst/>
          </a:prstGeom>
          <a:noFill/>
          <a:ln>
            <a:noFill/>
          </a:ln>
          <a:extLst>
            <a:ext uri="{53640926-AAD7-44D8-BBD7-CCE9431645EC}">
              <a14:shadowObscured xmlns:a14="http://schemas.microsoft.com/office/drawing/2010/main"/>
            </a:ext>
          </a:extLst>
        </p:spPr>
      </p:pic>
      <p:sp>
        <p:nvSpPr>
          <p:cNvPr id="23" name="CuadroTexto 22">
            <a:extLst>
              <a:ext uri="{FF2B5EF4-FFF2-40B4-BE49-F238E27FC236}">
                <a16:creationId xmlns:a16="http://schemas.microsoft.com/office/drawing/2014/main" id="{137AF133-4222-4D18-9D1F-A2FF2D1A0817}"/>
              </a:ext>
            </a:extLst>
          </p:cNvPr>
          <p:cNvSpPr txBox="1"/>
          <p:nvPr/>
        </p:nvSpPr>
        <p:spPr>
          <a:xfrm>
            <a:off x="8355647" y="4464554"/>
            <a:ext cx="3822915" cy="1323439"/>
          </a:xfrm>
          <a:prstGeom prst="rect">
            <a:avLst/>
          </a:prstGeom>
          <a:noFill/>
        </p:spPr>
        <p:txBody>
          <a:bodyPr wrap="square">
            <a:spAutoFit/>
          </a:bodyPr>
          <a:lstStyle/>
          <a:p>
            <a:pPr algn="just"/>
            <a:r>
              <a:rPr lang="es-ES" sz="1600" dirty="0" err="1">
                <a:latin typeface="Montserrat" panose="00000500000000000000" pitchFamily="2" charset="0"/>
              </a:rPr>
              <a:t>Ohikoena</a:t>
            </a:r>
            <a:r>
              <a:rPr lang="es-ES" sz="1600" dirty="0">
                <a:latin typeface="Montserrat" panose="00000500000000000000" pitchFamily="2" charset="0"/>
              </a:rPr>
              <a:t> da </a:t>
            </a:r>
            <a:r>
              <a:rPr lang="es-ES" sz="1600" dirty="0" err="1">
                <a:latin typeface="Montserrat" panose="00000500000000000000" pitchFamily="2" charset="0"/>
              </a:rPr>
              <a:t>ordainpeko</a:t>
            </a:r>
            <a:r>
              <a:rPr lang="es-ES" sz="1600" dirty="0">
                <a:latin typeface="Montserrat" panose="00000500000000000000" pitchFamily="2" charset="0"/>
              </a:rPr>
              <a:t> </a:t>
            </a:r>
            <a:r>
              <a:rPr lang="es-ES" sz="1600" dirty="0" err="1">
                <a:latin typeface="Montserrat" panose="00000500000000000000" pitchFamily="2" charset="0"/>
              </a:rPr>
              <a:t>langileak</a:t>
            </a:r>
            <a:r>
              <a:rPr lang="es-ES" sz="1600" dirty="0">
                <a:latin typeface="Montserrat" panose="00000500000000000000" pitchFamily="2" charset="0"/>
              </a:rPr>
              <a:t> </a:t>
            </a:r>
            <a:r>
              <a:rPr lang="es-ES" sz="1600" dirty="0" err="1">
                <a:latin typeface="Montserrat" panose="00000500000000000000" pitchFamily="2" charset="0"/>
              </a:rPr>
              <a:t>lantaldea</a:t>
            </a:r>
            <a:r>
              <a:rPr lang="es-ES" sz="1600" dirty="0">
                <a:latin typeface="Montserrat" panose="00000500000000000000" pitchFamily="2" charset="0"/>
              </a:rPr>
              <a:t> </a:t>
            </a:r>
            <a:r>
              <a:rPr lang="es-ES" sz="1600" dirty="0" err="1">
                <a:latin typeface="Montserrat" panose="00000500000000000000" pitchFamily="2" charset="0"/>
              </a:rPr>
              <a:t>osatzen</a:t>
            </a:r>
            <a:r>
              <a:rPr lang="es-ES" sz="1600" dirty="0">
                <a:latin typeface="Montserrat" panose="00000500000000000000" pitchFamily="2" charset="0"/>
              </a:rPr>
              <a:t> </a:t>
            </a:r>
            <a:r>
              <a:rPr lang="es-ES" sz="1600" dirty="0" err="1">
                <a:latin typeface="Montserrat" panose="00000500000000000000" pitchFamily="2" charset="0"/>
              </a:rPr>
              <a:t>duten</a:t>
            </a:r>
            <a:r>
              <a:rPr lang="es-ES" sz="1600" dirty="0">
                <a:latin typeface="Montserrat" panose="00000500000000000000" pitchFamily="2" charset="0"/>
              </a:rPr>
              <a:t> </a:t>
            </a:r>
            <a:r>
              <a:rPr lang="es-ES" sz="1600" dirty="0" err="1">
                <a:latin typeface="Montserrat" panose="00000500000000000000" pitchFamily="2" charset="0"/>
              </a:rPr>
              <a:t>pertsonen</a:t>
            </a:r>
            <a:r>
              <a:rPr lang="es-ES" sz="1600" dirty="0">
                <a:latin typeface="Montserrat" panose="00000500000000000000" pitchFamily="2" charset="0"/>
              </a:rPr>
              <a:t> </a:t>
            </a:r>
            <a:r>
              <a:rPr lang="es-ES" sz="1600" dirty="0" err="1">
                <a:latin typeface="Montserrat" panose="00000500000000000000" pitchFamily="2" charset="0"/>
              </a:rPr>
              <a:t>laurdena</a:t>
            </a:r>
            <a:r>
              <a:rPr lang="es-ES" sz="1600" dirty="0">
                <a:latin typeface="Montserrat" panose="00000500000000000000" pitchFamily="2" charset="0"/>
              </a:rPr>
              <a:t> </a:t>
            </a:r>
            <a:r>
              <a:rPr lang="es-ES" sz="1600" dirty="0" err="1">
                <a:latin typeface="Montserrat" panose="00000500000000000000" pitchFamily="2" charset="0"/>
              </a:rPr>
              <a:t>baino</a:t>
            </a:r>
            <a:r>
              <a:rPr lang="es-ES" sz="1600" dirty="0">
                <a:latin typeface="Montserrat" panose="00000500000000000000" pitchFamily="2" charset="0"/>
              </a:rPr>
              <a:t> </a:t>
            </a:r>
            <a:r>
              <a:rPr lang="es-ES" sz="1600" dirty="0" err="1">
                <a:latin typeface="Montserrat" panose="00000500000000000000" pitchFamily="2" charset="0"/>
              </a:rPr>
              <a:t>gutxiago</a:t>
            </a:r>
            <a:r>
              <a:rPr lang="es-ES" sz="1600" dirty="0">
                <a:latin typeface="Montserrat" panose="00000500000000000000" pitchFamily="2" charset="0"/>
              </a:rPr>
              <a:t> </a:t>
            </a:r>
            <a:r>
              <a:rPr lang="es-ES" sz="1600" dirty="0" err="1">
                <a:latin typeface="Montserrat" panose="00000500000000000000" pitchFamily="2" charset="0"/>
              </a:rPr>
              <a:t>izatea</a:t>
            </a:r>
            <a:r>
              <a:rPr lang="es-ES" sz="1600" dirty="0">
                <a:latin typeface="Montserrat" panose="00000500000000000000" pitchFamily="2" charset="0"/>
              </a:rPr>
              <a:t>. </a:t>
            </a:r>
            <a:r>
              <a:rPr lang="es-ES" sz="1600" dirty="0" err="1">
                <a:latin typeface="Montserrat" panose="00000500000000000000" pitchFamily="2" charset="0"/>
              </a:rPr>
              <a:t>Ordainpeko</a:t>
            </a:r>
            <a:r>
              <a:rPr lang="es-ES" sz="1600" dirty="0">
                <a:latin typeface="Montserrat" panose="00000500000000000000" pitchFamily="2" charset="0"/>
              </a:rPr>
              <a:t> </a:t>
            </a:r>
            <a:r>
              <a:rPr lang="es-ES" sz="1600" dirty="0" err="1">
                <a:latin typeface="Montserrat" panose="00000500000000000000" pitchFamily="2" charset="0"/>
              </a:rPr>
              <a:t>langileak</a:t>
            </a:r>
            <a:r>
              <a:rPr lang="es-ES" sz="1600" dirty="0">
                <a:latin typeface="Montserrat" panose="00000500000000000000" pitchFamily="2" charset="0"/>
              </a:rPr>
              <a:t> </a:t>
            </a:r>
            <a:r>
              <a:rPr lang="es-ES" sz="1600" dirty="0" err="1">
                <a:latin typeface="Montserrat" panose="00000500000000000000" pitchFamily="2" charset="0"/>
              </a:rPr>
              <a:t>erakundeen</a:t>
            </a:r>
            <a:r>
              <a:rPr lang="es-ES" sz="1600" dirty="0">
                <a:latin typeface="Montserrat" panose="00000500000000000000" pitchFamily="2" charset="0"/>
              </a:rPr>
              <a:t> % 14,4ean </a:t>
            </a:r>
            <a:r>
              <a:rPr lang="es-ES" sz="1600" dirty="0" err="1">
                <a:latin typeface="Montserrat" panose="00000500000000000000" pitchFamily="2" charset="0"/>
              </a:rPr>
              <a:t>soilik</a:t>
            </a:r>
            <a:r>
              <a:rPr lang="es-ES" sz="1600" dirty="0">
                <a:latin typeface="Montserrat" panose="00000500000000000000" pitchFamily="2" charset="0"/>
              </a:rPr>
              <a:t> </a:t>
            </a:r>
            <a:r>
              <a:rPr lang="es-ES" sz="1600" dirty="0" err="1">
                <a:latin typeface="Montserrat" panose="00000500000000000000" pitchFamily="2" charset="0"/>
              </a:rPr>
              <a:t>dira</a:t>
            </a:r>
            <a:r>
              <a:rPr lang="es-ES" sz="1600" dirty="0">
                <a:latin typeface="Montserrat" panose="00000500000000000000" pitchFamily="2" charset="0"/>
              </a:rPr>
              <a:t> </a:t>
            </a:r>
            <a:r>
              <a:rPr lang="es-ES" sz="1600" dirty="0" err="1">
                <a:latin typeface="Montserrat" panose="00000500000000000000" pitchFamily="2" charset="0"/>
              </a:rPr>
              <a:t>gehiengoa</a:t>
            </a:r>
            <a:r>
              <a:rPr lang="es-ES" sz="1600" dirty="0">
                <a:latin typeface="Montserrat" panose="00000500000000000000" pitchFamily="2" charset="0"/>
              </a:rPr>
              <a:t>. </a:t>
            </a:r>
          </a:p>
        </p:txBody>
      </p:sp>
    </p:spTree>
    <p:extLst>
      <p:ext uri="{BB962C8B-B14F-4D97-AF65-F5344CB8AC3E}">
        <p14:creationId xmlns:p14="http://schemas.microsoft.com/office/powerpoint/2010/main" val="372989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206" y="4309867"/>
            <a:ext cx="5626200" cy="2435827"/>
          </a:xfrm>
        </p:spPr>
        <p:txBody>
          <a:bodyPr>
            <a:noAutofit/>
          </a:bodyPr>
          <a:lstStyle/>
          <a:p>
            <a:pPr algn="just"/>
            <a:r>
              <a:rPr lang="es-ES" sz="1600" dirty="0" err="1">
                <a:solidFill>
                  <a:srgbClr val="000000"/>
                </a:solidFill>
                <a:latin typeface="Montserrat" panose="00000500000000000000" pitchFamily="2" charset="0"/>
                <a:cs typeface="Times New Roman" panose="02020603050405020304" pitchFamily="18" charset="0"/>
              </a:rPr>
              <a:t>Ohikoena</a:t>
            </a:r>
            <a:r>
              <a:rPr lang="es-ES" sz="1600" dirty="0">
                <a:solidFill>
                  <a:srgbClr val="000000"/>
                </a:solidFill>
                <a:latin typeface="Montserrat" panose="00000500000000000000" pitchFamily="2" charset="0"/>
                <a:cs typeface="Times New Roman" panose="02020603050405020304" pitchFamily="18" charset="0"/>
              </a:rPr>
              <a:t> da </a:t>
            </a:r>
            <a:r>
              <a:rPr lang="es-ES" sz="1600" dirty="0" err="1">
                <a:solidFill>
                  <a:srgbClr val="000000"/>
                </a:solidFill>
                <a:latin typeface="Montserrat" panose="00000500000000000000" pitchFamily="2" charset="0"/>
                <a:cs typeface="Times New Roman" panose="02020603050405020304" pitchFamily="18" charset="0"/>
              </a:rPr>
              <a:t>erakunde</a:t>
            </a:r>
            <a:r>
              <a:rPr lang="es-ES" sz="1600" dirty="0">
                <a:solidFill>
                  <a:srgbClr val="000000"/>
                </a:solidFill>
                <a:latin typeface="Montserrat" panose="00000500000000000000" pitchFamily="2" charset="0"/>
                <a:cs typeface="Times New Roman" panose="02020603050405020304" pitchFamily="18" charset="0"/>
              </a:rPr>
              <a:t> batean </a:t>
            </a:r>
            <a:r>
              <a:rPr lang="es-ES" sz="1600" dirty="0" err="1">
                <a:solidFill>
                  <a:srgbClr val="000000"/>
                </a:solidFill>
                <a:latin typeface="Montserrat" panose="00000500000000000000" pitchFamily="2" charset="0"/>
                <a:cs typeface="Times New Roman" panose="02020603050405020304" pitchFamily="18" charset="0"/>
              </a:rPr>
              <a:t>boluntarioen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bolumena</a:t>
            </a:r>
            <a:r>
              <a:rPr lang="es-ES" sz="1600" dirty="0">
                <a:solidFill>
                  <a:srgbClr val="000000"/>
                </a:solidFill>
                <a:latin typeface="Montserrat" panose="00000500000000000000" pitchFamily="2" charset="0"/>
                <a:cs typeface="Times New Roman" panose="02020603050405020304" pitchFamily="18" charset="0"/>
              </a:rPr>
              <a:t> 10 eta 50 </a:t>
            </a:r>
            <a:r>
              <a:rPr lang="es-ES" sz="1600" dirty="0" err="1">
                <a:solidFill>
                  <a:srgbClr val="000000"/>
                </a:solidFill>
                <a:latin typeface="Montserrat" panose="00000500000000000000" pitchFamily="2" charset="0"/>
                <a:cs typeface="Times New Roman" panose="02020603050405020304" pitchFamily="18" charset="0"/>
              </a:rPr>
              <a:t>pertsona</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artean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izatea</a:t>
            </a:r>
            <a:r>
              <a:rPr lang="es-ES" sz="1600" dirty="0">
                <a:solidFill>
                  <a:srgbClr val="000000"/>
                </a:solidFill>
                <a:latin typeface="Montserrat" panose="00000500000000000000" pitchFamily="2" charset="0"/>
                <a:cs typeface="Times New Roman" panose="02020603050405020304" pitchFamily="18" charset="0"/>
              </a:rPr>
              <a:t>.</a:t>
            </a:r>
            <a:br>
              <a:rPr lang="es-ES" sz="1600" dirty="0">
                <a:solidFill>
                  <a:srgbClr val="000000"/>
                </a:solidFill>
                <a:latin typeface="Montserrat" panose="00000500000000000000" pitchFamily="2" charset="0"/>
                <a:cs typeface="Times New Roman" panose="02020603050405020304" pitchFamily="18" charset="0"/>
              </a:rPr>
            </a:br>
            <a:br>
              <a:rPr lang="es-ES" sz="1600" dirty="0">
                <a:solidFill>
                  <a:srgbClr val="000000"/>
                </a:solidFill>
                <a:latin typeface="Montserrat" panose="00000500000000000000" pitchFamily="2" charset="0"/>
                <a:cs typeface="Times New Roman" panose="02020603050405020304" pitchFamily="18" charset="0"/>
              </a:rPr>
            </a:br>
            <a:r>
              <a:rPr lang="es-ES" sz="1600" dirty="0" err="1">
                <a:solidFill>
                  <a:srgbClr val="000000"/>
                </a:solidFill>
                <a:latin typeface="Montserrat" panose="00000500000000000000" pitchFamily="2" charset="0"/>
                <a:cs typeface="Times New Roman" panose="02020603050405020304" pitchFamily="18" charset="0"/>
              </a:rPr>
              <a:t>Ohikoena</a:t>
            </a:r>
            <a:r>
              <a:rPr lang="es-ES" sz="1600" dirty="0">
                <a:solidFill>
                  <a:srgbClr val="000000"/>
                </a:solidFill>
                <a:latin typeface="Montserrat" panose="00000500000000000000" pitchFamily="2" charset="0"/>
                <a:cs typeface="Times New Roman" panose="02020603050405020304" pitchFamily="18" charset="0"/>
              </a:rPr>
              <a:t> 6 </a:t>
            </a:r>
            <a:r>
              <a:rPr lang="es-ES" sz="1600" dirty="0" err="1">
                <a:solidFill>
                  <a:srgbClr val="000000"/>
                </a:solidFill>
                <a:latin typeface="Montserrat" panose="00000500000000000000" pitchFamily="2" charset="0"/>
                <a:cs typeface="Times New Roman" panose="02020603050405020304" pitchFamily="18" charset="0"/>
              </a:rPr>
              <a:t>boluntario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inguru</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izatea</a:t>
            </a:r>
            <a:r>
              <a:rPr lang="es-ES" sz="1600" dirty="0">
                <a:solidFill>
                  <a:srgbClr val="000000"/>
                </a:solidFill>
                <a:latin typeface="Montserrat" panose="00000500000000000000" pitchFamily="2" charset="0"/>
                <a:cs typeface="Times New Roman" panose="02020603050405020304" pitchFamily="18" charset="0"/>
              </a:rPr>
              <a:t> den </a:t>
            </a:r>
            <a:r>
              <a:rPr lang="es-ES" sz="1600" dirty="0" err="1">
                <a:solidFill>
                  <a:srgbClr val="000000"/>
                </a:solidFill>
                <a:latin typeface="Montserrat" panose="00000500000000000000" pitchFamily="2" charset="0"/>
                <a:cs typeface="Times New Roman" panose="02020603050405020304" pitchFamily="18" charset="0"/>
              </a:rPr>
              <a:t>arren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batez</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bestean</a:t>
            </a:r>
            <a:r>
              <a:rPr lang="es-ES" sz="1600" dirty="0">
                <a:solidFill>
                  <a:srgbClr val="000000"/>
                </a:solidFill>
                <a:latin typeface="Montserrat" panose="00000500000000000000" pitchFamily="2" charset="0"/>
                <a:cs typeface="Times New Roman" panose="02020603050405020304" pitchFamily="18" charset="0"/>
              </a:rPr>
              <a:t> 39 </a:t>
            </a:r>
            <a:r>
              <a:rPr lang="es-ES" sz="1600" dirty="0" err="1">
                <a:solidFill>
                  <a:srgbClr val="000000"/>
                </a:solidFill>
                <a:latin typeface="Montserrat" panose="00000500000000000000" pitchFamily="2" charset="0"/>
                <a:cs typeface="Times New Roman" panose="02020603050405020304" pitchFamily="18" charset="0"/>
              </a:rPr>
              <a:t>boluntario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izaten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dira</a:t>
            </a:r>
            <a:r>
              <a:rPr lang="es-ES" sz="1600" dirty="0">
                <a:solidFill>
                  <a:srgbClr val="000000"/>
                </a:solidFill>
                <a:latin typeface="Montserrat" panose="00000500000000000000" pitchFamily="2" charset="0"/>
                <a:cs typeface="Times New Roman" panose="02020603050405020304" pitchFamily="18" charset="0"/>
              </a:rPr>
              <a:t> , eta </a:t>
            </a:r>
            <a:r>
              <a:rPr lang="es-ES" sz="1600" dirty="0" err="1">
                <a:solidFill>
                  <a:srgbClr val="000000"/>
                </a:solidFill>
                <a:latin typeface="Montserrat" panose="00000500000000000000" pitchFamily="2" charset="0"/>
                <a:cs typeface="Times New Roman" panose="02020603050405020304" pitchFamily="18" charset="0"/>
              </a:rPr>
              <a:t>horietatik</a:t>
            </a:r>
            <a:r>
              <a:rPr lang="es-ES" sz="1600" dirty="0">
                <a:solidFill>
                  <a:srgbClr val="000000"/>
                </a:solidFill>
                <a:latin typeface="Montserrat" panose="00000500000000000000" pitchFamily="2" charset="0"/>
                <a:cs typeface="Times New Roman" panose="02020603050405020304" pitchFamily="18" charset="0"/>
              </a:rPr>
              <a:t> % 66,5 </a:t>
            </a:r>
            <a:r>
              <a:rPr lang="es-ES" sz="1600" dirty="0" err="1">
                <a:solidFill>
                  <a:srgbClr val="000000"/>
                </a:solidFill>
                <a:latin typeface="Montserrat" panose="00000500000000000000" pitchFamily="2" charset="0"/>
                <a:cs typeface="Times New Roman" panose="02020603050405020304" pitchFamily="18" charset="0"/>
              </a:rPr>
              <a:t>emakumeak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dira</a:t>
            </a:r>
            <a:r>
              <a:rPr lang="es-ES" sz="1600" dirty="0">
                <a:solidFill>
                  <a:srgbClr val="000000"/>
                </a:solidFill>
                <a:latin typeface="Montserrat" panose="00000500000000000000" pitchFamily="2" charset="0"/>
                <a:cs typeface="Times New Roman" panose="02020603050405020304" pitchFamily="18" charset="0"/>
              </a:rPr>
              <a:t>.</a:t>
            </a:r>
          </a:p>
        </p:txBody>
      </p:sp>
      <p:sp>
        <p:nvSpPr>
          <p:cNvPr id="10" name="Título 1"/>
          <p:cNvSpPr txBox="1">
            <a:spLocks/>
          </p:cNvSpPr>
          <p:nvPr/>
        </p:nvSpPr>
        <p:spPr>
          <a:xfrm>
            <a:off x="6380152" y="4508941"/>
            <a:ext cx="5544152" cy="2435827"/>
          </a:xfrm>
          <a:prstGeom prst="rect">
            <a:avLst/>
          </a:prstGeom>
        </p:spPr>
        <p:txBody>
          <a:bodyPr>
            <a:noAutofit/>
          </a:bodyPr>
          <a:lstStyle>
            <a:lvl1pPr algn="just">
              <a:lnSpc>
                <a:spcPct val="90000"/>
              </a:lnSpc>
              <a:spcBef>
                <a:spcPct val="0"/>
              </a:spcBef>
              <a:buNone/>
              <a:defRPr lang="en-US" sz="1200">
                <a:solidFill>
                  <a:srgbClr val="000000"/>
                </a:solidFill>
                <a:latin typeface="Montserrat" panose="00000500000000000000" pitchFamily="2" charset="0"/>
                <a:ea typeface="Lato Light" charset="0"/>
                <a:cs typeface="Times New Roman" panose="02020603050405020304" pitchFamily="18" charset="0"/>
              </a:defRPr>
            </a:lvl1pPr>
          </a:lstStyle>
          <a:p>
            <a:endParaRPr lang="es-ES" sz="1600" dirty="0"/>
          </a:p>
        </p:txBody>
      </p:sp>
      <p:sp>
        <p:nvSpPr>
          <p:cNvPr id="3" name="Rectángulo 2"/>
          <p:cNvSpPr/>
          <p:nvPr/>
        </p:nvSpPr>
        <p:spPr>
          <a:xfrm>
            <a:off x="100046" y="244487"/>
            <a:ext cx="5771365" cy="504625"/>
          </a:xfrm>
          <a:prstGeom prst="rect">
            <a:avLst/>
          </a:prstGeom>
        </p:spPr>
        <p:txBody>
          <a:bodyPr wrap="square">
            <a:spAutoFit/>
          </a:bodyPr>
          <a:lstStyle/>
          <a:p>
            <a:pPr algn="ctr">
              <a:lnSpc>
                <a:spcPct val="115000"/>
              </a:lnSpc>
              <a:spcAft>
                <a:spcPts val="1000"/>
              </a:spcAft>
            </a:pPr>
            <a:r>
              <a:rPr lang="es-ES" sz="1200" b="1">
                <a:latin typeface="+mj-lt"/>
                <a:ea typeface="Calibri" panose="020F0502020204030204" pitchFamily="34" charset="0"/>
                <a:cs typeface="Times New Roman" panose="02020603050405020304" pitchFamily="18" charset="0"/>
              </a:rPr>
              <a:t>ERAKUNDEEN BANAKETA, BOLUNTARIOEN BOLUMENAREN ETA BOLUNTARIOEN SEXUAREN ARABERA </a:t>
            </a:r>
            <a:endParaRPr lang="es-ES" sz="1200" b="1"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6096000" y="244487"/>
            <a:ext cx="6096000" cy="504625"/>
          </a:xfrm>
          <a:prstGeom prst="rect">
            <a:avLst/>
          </a:prstGeom>
        </p:spPr>
        <p:txBody>
          <a:bodyPr>
            <a:spAutoFit/>
          </a:bodyPr>
          <a:lstStyle/>
          <a:p>
            <a:pPr algn="ctr">
              <a:lnSpc>
                <a:spcPct val="115000"/>
              </a:lnSpc>
              <a:spcAft>
                <a:spcPts val="1000"/>
              </a:spcAft>
            </a:pPr>
            <a:r>
              <a:rPr lang="es-ES" sz="1200" b="1">
                <a:latin typeface="+mj-lt"/>
                <a:ea typeface="Calibri" panose="020F0502020204030204" pitchFamily="34" charset="0"/>
                <a:cs typeface="Times New Roman" panose="02020603050405020304" pitchFamily="18" charset="0"/>
              </a:rPr>
              <a:t>ERAKUNDEEN BANAKETA, ORDAINDUTAKO PERTSONEN BOLUMENAREN ETA ORDAINDUTAKO PERTSONEN SEXUAREN ARABERAKO ERAKETAREN ARABERA. (%)</a:t>
            </a:r>
            <a:endParaRPr lang="es-ES" sz="1200" b="1" dirty="0">
              <a:latin typeface="+mj-lt"/>
              <a:ea typeface="Calibri" panose="020F050202020403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3F5D1B4B-34E3-4386-9A04-A84C69C9BF9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7" name="Imagen 16" descr="LineasBlancas_5.png">
            <a:extLst>
              <a:ext uri="{FF2B5EF4-FFF2-40B4-BE49-F238E27FC236}">
                <a16:creationId xmlns:a16="http://schemas.microsoft.com/office/drawing/2014/main" id="{92FFB2EA-F6F4-48F0-B95C-7F1D5590225D}"/>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Imagen 17">
            <a:extLst>
              <a:ext uri="{FF2B5EF4-FFF2-40B4-BE49-F238E27FC236}">
                <a16:creationId xmlns:a16="http://schemas.microsoft.com/office/drawing/2014/main" id="{2E742044-6A82-4259-B9D6-5E8BEA4B771D}"/>
              </a:ext>
            </a:extLst>
          </p:cNvPr>
          <p:cNvPicPr/>
          <p:nvPr/>
        </p:nvPicPr>
        <p:blipFill rotWithShape="1">
          <a:blip r:embed="rId4" cstate="print">
            <a:extLst>
              <a:ext uri="{28A0092B-C50C-407E-A947-70E740481C1C}">
                <a14:useLocalDpi xmlns:a14="http://schemas.microsoft.com/office/drawing/2010/main" val="0"/>
              </a:ext>
            </a:extLst>
          </a:blip>
          <a:srcRect l="57424" t="52940" r="915" b="18151"/>
          <a:stretch/>
        </p:blipFill>
        <p:spPr bwMode="auto">
          <a:xfrm>
            <a:off x="8029606" y="3053525"/>
            <a:ext cx="2958692" cy="1368649"/>
          </a:xfrm>
          <a:prstGeom prst="rect">
            <a:avLst/>
          </a:prstGeom>
          <a:noFill/>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351BBC6C-6AC0-4E7B-B295-18E42CE4DF0D}"/>
              </a:ext>
            </a:extLst>
          </p:cNvPr>
          <p:cNvPicPr/>
          <p:nvPr/>
        </p:nvPicPr>
        <p:blipFill rotWithShape="1">
          <a:blip r:embed="rId4" cstate="print">
            <a:extLst>
              <a:ext uri="{28A0092B-C50C-407E-A947-70E740481C1C}">
                <a14:useLocalDpi xmlns:a14="http://schemas.microsoft.com/office/drawing/2010/main" val="0"/>
              </a:ext>
            </a:extLst>
          </a:blip>
          <a:srcRect t="50693" r="41662" b="17349"/>
          <a:stretch/>
        </p:blipFill>
        <p:spPr bwMode="auto">
          <a:xfrm>
            <a:off x="7010814" y="968560"/>
            <a:ext cx="4913489" cy="2122993"/>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DF45ED16-6274-4F9D-9BAE-ED1048CA1AE5}"/>
              </a:ext>
            </a:extLst>
          </p:cNvPr>
          <p:cNvPicPr>
            <a:picLocks noChangeAspect="1"/>
          </p:cNvPicPr>
          <p:nvPr/>
        </p:nvPicPr>
        <p:blipFill>
          <a:blip r:embed="rId5"/>
          <a:stretch>
            <a:fillRect/>
          </a:stretch>
        </p:blipFill>
        <p:spPr>
          <a:xfrm>
            <a:off x="8873146" y="1915448"/>
            <a:ext cx="1188823" cy="548688"/>
          </a:xfrm>
          <a:prstGeom prst="rect">
            <a:avLst/>
          </a:prstGeom>
        </p:spPr>
      </p:pic>
      <p:sp>
        <p:nvSpPr>
          <p:cNvPr id="23" name="CuadroTexto 22">
            <a:extLst>
              <a:ext uri="{FF2B5EF4-FFF2-40B4-BE49-F238E27FC236}">
                <a16:creationId xmlns:a16="http://schemas.microsoft.com/office/drawing/2014/main" id="{928FCBF1-8676-469A-8B38-D1F0519FF375}"/>
              </a:ext>
            </a:extLst>
          </p:cNvPr>
          <p:cNvSpPr txBox="1"/>
          <p:nvPr/>
        </p:nvSpPr>
        <p:spPr>
          <a:xfrm>
            <a:off x="6206596" y="4431056"/>
            <a:ext cx="6106332" cy="1815882"/>
          </a:xfrm>
          <a:prstGeom prst="rect">
            <a:avLst/>
          </a:prstGeom>
          <a:noFill/>
        </p:spPr>
        <p:txBody>
          <a:bodyPr wrap="square">
            <a:spAutoFit/>
          </a:bodyPr>
          <a:lstStyle/>
          <a:p>
            <a:pPr algn="just"/>
            <a:r>
              <a:rPr lang="es-ES" sz="1600" dirty="0" err="1">
                <a:latin typeface="Montserrat" panose="00000500000000000000" pitchFamily="2" charset="0"/>
              </a:rPr>
              <a:t>Erakundeek</a:t>
            </a:r>
            <a:r>
              <a:rPr lang="es-ES" sz="1600" dirty="0">
                <a:latin typeface="Montserrat" panose="00000500000000000000" pitchFamily="2" charset="0"/>
              </a:rPr>
              <a:t> </a:t>
            </a:r>
            <a:r>
              <a:rPr lang="es-ES" sz="1600" dirty="0" err="1">
                <a:latin typeface="Montserrat" panose="00000500000000000000" pitchFamily="2" charset="0"/>
              </a:rPr>
              <a:t>ordaindutako</a:t>
            </a:r>
            <a:r>
              <a:rPr lang="es-ES" sz="1600" dirty="0">
                <a:latin typeface="Montserrat" panose="00000500000000000000" pitchFamily="2" charset="0"/>
              </a:rPr>
              <a:t> </a:t>
            </a:r>
            <a:r>
              <a:rPr lang="es-ES" sz="1600" dirty="0" err="1">
                <a:latin typeface="Montserrat" panose="00000500000000000000" pitchFamily="2" charset="0"/>
              </a:rPr>
              <a:t>langileak</a:t>
            </a:r>
            <a:r>
              <a:rPr lang="es-ES" sz="1600" dirty="0">
                <a:latin typeface="Montserrat" panose="00000500000000000000" pitchFamily="2" charset="0"/>
              </a:rPr>
              <a:t> </a:t>
            </a:r>
            <a:r>
              <a:rPr lang="es-ES" sz="1600" dirty="0" err="1">
                <a:latin typeface="Montserrat" panose="00000500000000000000" pitchFamily="2" charset="0"/>
              </a:rPr>
              <a:t>dituztenean</a:t>
            </a:r>
            <a:r>
              <a:rPr lang="es-ES" sz="1600" dirty="0">
                <a:latin typeface="Montserrat" panose="00000500000000000000" pitchFamily="2" charset="0"/>
              </a:rPr>
              <a:t> </a:t>
            </a:r>
            <a:r>
              <a:rPr lang="es-ES" sz="1600" dirty="0" err="1">
                <a:latin typeface="Montserrat" panose="00000500000000000000" pitchFamily="2" charset="0"/>
              </a:rPr>
              <a:t>ohikoena</a:t>
            </a:r>
            <a:r>
              <a:rPr lang="es-ES" sz="1600" dirty="0">
                <a:latin typeface="Montserrat" panose="00000500000000000000" pitchFamily="2" charset="0"/>
              </a:rPr>
              <a:t> da (10 </a:t>
            </a:r>
            <a:r>
              <a:rPr lang="es-ES" sz="1600" dirty="0" err="1">
                <a:latin typeface="Montserrat" panose="00000500000000000000" pitchFamily="2" charset="0"/>
              </a:rPr>
              <a:t>erakundetik</a:t>
            </a:r>
            <a:r>
              <a:rPr lang="es-ES" sz="1600" dirty="0">
                <a:latin typeface="Montserrat" panose="00000500000000000000" pitchFamily="2" charset="0"/>
              </a:rPr>
              <a:t> 7tan) </a:t>
            </a:r>
            <a:r>
              <a:rPr lang="es-ES" sz="1600" dirty="0" err="1">
                <a:latin typeface="Montserrat" panose="00000500000000000000" pitchFamily="2" charset="0"/>
              </a:rPr>
              <a:t>ordaindutako</a:t>
            </a:r>
            <a:r>
              <a:rPr lang="es-ES" sz="1600" dirty="0">
                <a:latin typeface="Montserrat" panose="00000500000000000000" pitchFamily="2" charset="0"/>
              </a:rPr>
              <a:t> 10 </a:t>
            </a:r>
            <a:r>
              <a:rPr lang="es-ES" sz="1600" dirty="0" err="1">
                <a:latin typeface="Montserrat" panose="00000500000000000000" pitchFamily="2" charset="0"/>
              </a:rPr>
              <a:t>pertsona</a:t>
            </a:r>
            <a:r>
              <a:rPr lang="es-ES" sz="1600" dirty="0">
                <a:latin typeface="Montserrat" panose="00000500000000000000" pitchFamily="2" charset="0"/>
              </a:rPr>
              <a:t> </a:t>
            </a:r>
            <a:r>
              <a:rPr lang="es-ES" sz="1600" dirty="0" err="1">
                <a:latin typeface="Montserrat" panose="00000500000000000000" pitchFamily="2" charset="0"/>
              </a:rPr>
              <a:t>baino</a:t>
            </a:r>
            <a:r>
              <a:rPr lang="es-ES" sz="1600" dirty="0">
                <a:latin typeface="Montserrat" panose="00000500000000000000" pitchFamily="2" charset="0"/>
              </a:rPr>
              <a:t> </a:t>
            </a:r>
            <a:r>
              <a:rPr lang="es-ES" sz="1600" dirty="0" err="1">
                <a:latin typeface="Montserrat" panose="00000500000000000000" pitchFamily="2" charset="0"/>
              </a:rPr>
              <a:t>gehiago</a:t>
            </a:r>
            <a:r>
              <a:rPr lang="es-ES" sz="1600" dirty="0">
                <a:latin typeface="Montserrat" panose="00000500000000000000" pitchFamily="2" charset="0"/>
              </a:rPr>
              <a:t> </a:t>
            </a:r>
            <a:r>
              <a:rPr lang="es-ES" sz="1600" dirty="0" err="1">
                <a:latin typeface="Montserrat" panose="00000500000000000000" pitchFamily="2" charset="0"/>
              </a:rPr>
              <a:t>ez</a:t>
            </a:r>
            <a:r>
              <a:rPr lang="es-ES" sz="1600" dirty="0">
                <a:latin typeface="Montserrat" panose="00000500000000000000" pitchFamily="2" charset="0"/>
              </a:rPr>
              <a:t> </a:t>
            </a:r>
            <a:r>
              <a:rPr lang="es-ES" sz="1600" dirty="0" err="1">
                <a:latin typeface="Montserrat" panose="00000500000000000000" pitchFamily="2" charset="0"/>
              </a:rPr>
              <a:t>izatea</a:t>
            </a:r>
            <a:r>
              <a:rPr lang="es-ES" sz="1600" dirty="0">
                <a:latin typeface="Montserrat" panose="00000500000000000000" pitchFamily="2" charset="0"/>
              </a:rPr>
              <a:t>.</a:t>
            </a:r>
          </a:p>
          <a:p>
            <a:pPr algn="just"/>
            <a:endParaRPr lang="es-ES" sz="1600" dirty="0">
              <a:latin typeface="Montserrat" panose="00000500000000000000" pitchFamily="2" charset="0"/>
            </a:endParaRPr>
          </a:p>
          <a:p>
            <a:pPr algn="just"/>
            <a:r>
              <a:rPr lang="es-ES" sz="1600" dirty="0" err="1">
                <a:latin typeface="Montserrat" panose="00000500000000000000" pitchFamily="2" charset="0"/>
              </a:rPr>
              <a:t>Ohikoena</a:t>
            </a:r>
            <a:r>
              <a:rPr lang="es-ES" sz="1600" dirty="0">
                <a:latin typeface="Montserrat" panose="00000500000000000000" pitchFamily="2" charset="0"/>
              </a:rPr>
              <a:t> </a:t>
            </a:r>
            <a:r>
              <a:rPr lang="es-ES" sz="1600" dirty="0" err="1">
                <a:latin typeface="Montserrat" panose="00000500000000000000" pitchFamily="2" charset="0"/>
              </a:rPr>
              <a:t>ordaindutako</a:t>
            </a:r>
            <a:r>
              <a:rPr lang="es-ES" sz="1600" dirty="0">
                <a:latin typeface="Montserrat" panose="00000500000000000000" pitchFamily="2" charset="0"/>
              </a:rPr>
              <a:t> </a:t>
            </a:r>
            <a:r>
              <a:rPr lang="es-ES" sz="1600" dirty="0" err="1">
                <a:latin typeface="Montserrat" panose="00000500000000000000" pitchFamily="2" charset="0"/>
              </a:rPr>
              <a:t>pertsona</a:t>
            </a:r>
            <a:r>
              <a:rPr lang="es-ES" sz="1600" dirty="0">
                <a:latin typeface="Montserrat" panose="00000500000000000000" pitchFamily="2" charset="0"/>
              </a:rPr>
              <a:t> bat </a:t>
            </a:r>
            <a:r>
              <a:rPr lang="es-ES" sz="1600" dirty="0" err="1">
                <a:latin typeface="Montserrat" panose="00000500000000000000" pitchFamily="2" charset="0"/>
              </a:rPr>
              <a:t>izatea</a:t>
            </a:r>
            <a:r>
              <a:rPr lang="es-ES" sz="1600" dirty="0">
                <a:latin typeface="Montserrat" panose="00000500000000000000" pitchFamily="2" charset="0"/>
              </a:rPr>
              <a:t> den </a:t>
            </a:r>
            <a:r>
              <a:rPr lang="es-ES" sz="1600" dirty="0" err="1">
                <a:latin typeface="Montserrat" panose="00000500000000000000" pitchFamily="2" charset="0"/>
              </a:rPr>
              <a:t>arren</a:t>
            </a:r>
            <a:r>
              <a:rPr lang="es-ES" sz="1600" dirty="0">
                <a:latin typeface="Montserrat" panose="00000500000000000000" pitchFamily="2" charset="0"/>
              </a:rPr>
              <a:t>, </a:t>
            </a:r>
            <a:r>
              <a:rPr lang="es-ES" sz="1600" dirty="0" err="1">
                <a:latin typeface="Montserrat" panose="00000500000000000000" pitchFamily="2" charset="0"/>
              </a:rPr>
              <a:t>batez</a:t>
            </a:r>
            <a:r>
              <a:rPr lang="es-ES" sz="1600" dirty="0">
                <a:latin typeface="Montserrat" panose="00000500000000000000" pitchFamily="2" charset="0"/>
              </a:rPr>
              <a:t> </a:t>
            </a:r>
            <a:r>
              <a:rPr lang="es-ES" sz="1600" dirty="0" err="1">
                <a:latin typeface="Montserrat" panose="00000500000000000000" pitchFamily="2" charset="0"/>
              </a:rPr>
              <a:t>bestean</a:t>
            </a:r>
            <a:r>
              <a:rPr lang="es-ES" sz="1600" dirty="0">
                <a:latin typeface="Montserrat" panose="00000500000000000000" pitchFamily="2" charset="0"/>
              </a:rPr>
              <a:t> 15 </a:t>
            </a:r>
            <a:r>
              <a:rPr lang="es-ES" sz="1600" dirty="0" err="1">
                <a:latin typeface="Montserrat" panose="00000500000000000000" pitchFamily="2" charset="0"/>
              </a:rPr>
              <a:t>ordaindutako</a:t>
            </a:r>
            <a:r>
              <a:rPr lang="es-ES" sz="1600" dirty="0">
                <a:latin typeface="Montserrat" panose="00000500000000000000" pitchFamily="2" charset="0"/>
              </a:rPr>
              <a:t> </a:t>
            </a:r>
            <a:r>
              <a:rPr lang="es-ES" sz="1600" dirty="0" err="1">
                <a:latin typeface="Montserrat" panose="00000500000000000000" pitchFamily="2" charset="0"/>
              </a:rPr>
              <a:t>pertsona</a:t>
            </a:r>
            <a:r>
              <a:rPr lang="es-ES" sz="1600" dirty="0">
                <a:latin typeface="Montserrat" panose="00000500000000000000" pitchFamily="2" charset="0"/>
              </a:rPr>
              <a:t>  </a:t>
            </a:r>
            <a:r>
              <a:rPr lang="es-ES" sz="1600" dirty="0" err="1">
                <a:latin typeface="Montserrat" panose="00000500000000000000" pitchFamily="2" charset="0"/>
              </a:rPr>
              <a:t>izaten</a:t>
            </a:r>
            <a:r>
              <a:rPr lang="es-ES" sz="1600" dirty="0">
                <a:latin typeface="Montserrat" panose="00000500000000000000" pitchFamily="2" charset="0"/>
              </a:rPr>
              <a:t> </a:t>
            </a:r>
            <a:r>
              <a:rPr lang="es-ES" sz="1600" dirty="0" err="1">
                <a:latin typeface="Montserrat" panose="00000500000000000000" pitchFamily="2" charset="0"/>
              </a:rPr>
              <a:t>dira</a:t>
            </a:r>
            <a:r>
              <a:rPr lang="es-ES" sz="1600" dirty="0">
                <a:latin typeface="Montserrat" panose="00000500000000000000" pitchFamily="2" charset="0"/>
              </a:rPr>
              <a:t>, eta </a:t>
            </a:r>
            <a:r>
              <a:rPr lang="es-ES" sz="1600" dirty="0" err="1">
                <a:latin typeface="Montserrat" panose="00000500000000000000" pitchFamily="2" charset="0"/>
              </a:rPr>
              <a:t>horien</a:t>
            </a:r>
            <a:r>
              <a:rPr lang="es-ES" sz="1600" dirty="0">
                <a:latin typeface="Montserrat" panose="00000500000000000000" pitchFamily="2" charset="0"/>
              </a:rPr>
              <a:t> % 72,9 </a:t>
            </a:r>
            <a:r>
              <a:rPr lang="es-ES" sz="1600" dirty="0" err="1">
                <a:latin typeface="Montserrat" panose="00000500000000000000" pitchFamily="2" charset="0"/>
              </a:rPr>
              <a:t>emakumeak</a:t>
            </a:r>
            <a:r>
              <a:rPr lang="es-ES" sz="1600" dirty="0">
                <a:latin typeface="Montserrat" panose="00000500000000000000" pitchFamily="2" charset="0"/>
              </a:rPr>
              <a:t> </a:t>
            </a:r>
            <a:r>
              <a:rPr lang="es-ES" sz="1600" dirty="0" err="1">
                <a:latin typeface="Montserrat" panose="00000500000000000000" pitchFamily="2" charset="0"/>
              </a:rPr>
              <a:t>dira</a:t>
            </a:r>
            <a:r>
              <a:rPr lang="es-ES" sz="1600" dirty="0">
                <a:latin typeface="Montserrat" panose="00000500000000000000" pitchFamily="2" charset="0"/>
              </a:rPr>
              <a:t>.</a:t>
            </a:r>
          </a:p>
        </p:txBody>
      </p:sp>
      <p:pic>
        <p:nvPicPr>
          <p:cNvPr id="24" name="Imagen 23">
            <a:extLst>
              <a:ext uri="{FF2B5EF4-FFF2-40B4-BE49-F238E27FC236}">
                <a16:creationId xmlns:a16="http://schemas.microsoft.com/office/drawing/2014/main" id="{7C87D821-8A17-4AE2-AABA-AFC5CF9D6603}"/>
              </a:ext>
            </a:extLst>
          </p:cNvPr>
          <p:cNvPicPr/>
          <p:nvPr/>
        </p:nvPicPr>
        <p:blipFill rotWithShape="1">
          <a:blip r:embed="rId6" cstate="print">
            <a:extLst>
              <a:ext uri="{28A0092B-C50C-407E-A947-70E740481C1C}">
                <a14:useLocalDpi xmlns:a14="http://schemas.microsoft.com/office/drawing/2010/main" val="0"/>
              </a:ext>
            </a:extLst>
          </a:blip>
          <a:srcRect l="56683" t="6311" r="1575" b="70936"/>
          <a:stretch/>
        </p:blipFill>
        <p:spPr bwMode="auto">
          <a:xfrm>
            <a:off x="1384005" y="3053524"/>
            <a:ext cx="3411609" cy="1455417"/>
          </a:xfrm>
          <a:prstGeom prst="rect">
            <a:avLst/>
          </a:prstGeom>
          <a:noFill/>
          <a:ln>
            <a:noFill/>
          </a:ln>
          <a:extLst>
            <a:ext uri="{53640926-AAD7-44D8-BBD7-CCE9431645EC}">
              <a14:shadowObscured xmlns:a14="http://schemas.microsoft.com/office/drawing/2010/main"/>
            </a:ext>
          </a:extLst>
        </p:spPr>
      </p:pic>
      <p:pic>
        <p:nvPicPr>
          <p:cNvPr id="25" name="Imagen 24">
            <a:extLst>
              <a:ext uri="{FF2B5EF4-FFF2-40B4-BE49-F238E27FC236}">
                <a16:creationId xmlns:a16="http://schemas.microsoft.com/office/drawing/2014/main" id="{FBE48CEF-BDBE-4EB0-9B30-246CB24826C2}"/>
              </a:ext>
            </a:extLst>
          </p:cNvPr>
          <p:cNvPicPr/>
          <p:nvPr/>
        </p:nvPicPr>
        <p:blipFill rotWithShape="1">
          <a:blip r:embed="rId6" cstate="print">
            <a:extLst>
              <a:ext uri="{28A0092B-C50C-407E-A947-70E740481C1C}">
                <a14:useLocalDpi xmlns:a14="http://schemas.microsoft.com/office/drawing/2010/main" val="0"/>
              </a:ext>
            </a:extLst>
          </a:blip>
          <a:srcRect t="6311" r="42830" b="61756"/>
          <a:stretch/>
        </p:blipFill>
        <p:spPr bwMode="auto">
          <a:xfrm>
            <a:off x="359206" y="968560"/>
            <a:ext cx="4677743" cy="2122993"/>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0F8E4430-2E9B-4EF2-831C-61623CF27E84}"/>
              </a:ext>
            </a:extLst>
          </p:cNvPr>
          <p:cNvPicPr>
            <a:picLocks noChangeAspect="1"/>
          </p:cNvPicPr>
          <p:nvPr/>
        </p:nvPicPr>
        <p:blipFill>
          <a:blip r:embed="rId7"/>
          <a:stretch>
            <a:fillRect/>
          </a:stretch>
        </p:blipFill>
        <p:spPr>
          <a:xfrm>
            <a:off x="2103665" y="2047624"/>
            <a:ext cx="1188823" cy="341406"/>
          </a:xfrm>
          <a:prstGeom prst="rect">
            <a:avLst/>
          </a:prstGeom>
        </p:spPr>
      </p:pic>
    </p:spTree>
    <p:extLst>
      <p:ext uri="{BB962C8B-B14F-4D97-AF65-F5344CB8AC3E}">
        <p14:creationId xmlns:p14="http://schemas.microsoft.com/office/powerpoint/2010/main" val="310381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119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BALIABIDE EKONOMIKOAK</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238878454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036" y="3750979"/>
            <a:ext cx="6150074" cy="2936340"/>
          </a:xfrm>
        </p:spPr>
        <p:txBody>
          <a:bodyPr>
            <a:noAutofit/>
          </a:bodyPr>
          <a:lstStyle/>
          <a:p>
            <a:pPr algn="just"/>
            <a:r>
              <a:rPr lang="es-ES" sz="1600" dirty="0" err="1">
                <a:solidFill>
                  <a:srgbClr val="000000"/>
                </a:solidFill>
                <a:latin typeface="Montserrat" panose="00000500000000000000" pitchFamily="2" charset="0"/>
                <a:cs typeface="Times New Roman" panose="02020603050405020304" pitchFamily="18" charset="0"/>
              </a:rPr>
              <a:t>EHSSko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erakundeen</a:t>
            </a:r>
            <a:r>
              <a:rPr lang="es-ES" sz="1600" dirty="0">
                <a:solidFill>
                  <a:srgbClr val="000000"/>
                </a:solidFill>
                <a:latin typeface="Montserrat" panose="00000500000000000000" pitchFamily="2" charset="0"/>
                <a:cs typeface="Times New Roman" panose="02020603050405020304" pitchFamily="18" charset="0"/>
              </a:rPr>
              <a:t> % 80,1 </a:t>
            </a:r>
            <a:r>
              <a:rPr lang="es-ES" sz="1600" dirty="0" err="1">
                <a:solidFill>
                  <a:srgbClr val="000000"/>
                </a:solidFill>
                <a:latin typeface="Montserrat" panose="00000500000000000000" pitchFamily="2" charset="0"/>
                <a:cs typeface="Times New Roman" panose="02020603050405020304" pitchFamily="18" charset="0"/>
              </a:rPr>
              <a:t>erakunde</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txikiak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edo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ertainak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dira</a:t>
            </a:r>
            <a:r>
              <a:rPr lang="es-ES" sz="1600" dirty="0">
                <a:solidFill>
                  <a:srgbClr val="000000"/>
                </a:solidFill>
                <a:latin typeface="Montserrat" panose="00000500000000000000" pitchFamily="2" charset="0"/>
                <a:cs typeface="Times New Roman" panose="02020603050405020304" pitchFamily="18" charset="0"/>
              </a:rPr>
              <a:t>, eta 300.000 € </a:t>
            </a:r>
            <a:r>
              <a:rPr lang="es-ES" sz="1600" dirty="0" err="1">
                <a:solidFill>
                  <a:srgbClr val="000000"/>
                </a:solidFill>
                <a:latin typeface="Montserrat" panose="00000500000000000000" pitchFamily="2" charset="0"/>
                <a:cs typeface="Times New Roman" panose="02020603050405020304" pitchFamily="18" charset="0"/>
              </a:rPr>
              <a:t>baino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gutxiagoko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diru-sarrerak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dituzte</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Egiaz</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erakundeen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erdiek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kudeatzen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duten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bolumen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ekonomikoa</a:t>
            </a:r>
            <a:r>
              <a:rPr lang="es-ES" sz="1600" dirty="0">
                <a:solidFill>
                  <a:srgbClr val="000000"/>
                </a:solidFill>
                <a:latin typeface="Montserrat" panose="00000500000000000000" pitchFamily="2" charset="0"/>
                <a:cs typeface="Times New Roman" panose="02020603050405020304" pitchFamily="18" charset="0"/>
              </a:rPr>
              <a:t> 61.769 € </a:t>
            </a:r>
            <a:r>
              <a:rPr lang="es-ES" sz="1600" dirty="0" err="1">
                <a:solidFill>
                  <a:srgbClr val="000000"/>
                </a:solidFill>
                <a:latin typeface="Montserrat" panose="00000500000000000000" pitchFamily="2" charset="0"/>
                <a:cs typeface="Times New Roman" panose="02020603050405020304" pitchFamily="18" charset="0"/>
              </a:rPr>
              <a:t>baino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gutxiagokoa</a:t>
            </a:r>
            <a:r>
              <a:rPr lang="es-ES" sz="1600" dirty="0">
                <a:solidFill>
                  <a:srgbClr val="000000"/>
                </a:solidFill>
                <a:latin typeface="Montserrat" panose="00000500000000000000" pitchFamily="2" charset="0"/>
                <a:cs typeface="Times New Roman" panose="02020603050405020304" pitchFamily="18" charset="0"/>
              </a:rPr>
              <a:t> da.</a:t>
            </a:r>
            <a:br>
              <a:rPr lang="es-ES" sz="1600" dirty="0">
                <a:solidFill>
                  <a:srgbClr val="000000"/>
                </a:solidFill>
                <a:latin typeface="Montserrat" panose="00000500000000000000" pitchFamily="2" charset="0"/>
                <a:cs typeface="Times New Roman" panose="02020603050405020304" pitchFamily="18" charset="0"/>
              </a:rPr>
            </a:br>
            <a:br>
              <a:rPr lang="es-ES" sz="1600" dirty="0">
                <a:solidFill>
                  <a:srgbClr val="000000"/>
                </a:solidFill>
                <a:latin typeface="Montserrat" panose="00000500000000000000" pitchFamily="2" charset="0"/>
                <a:cs typeface="Times New Roman" panose="02020603050405020304" pitchFamily="18" charset="0"/>
              </a:rPr>
            </a:br>
            <a:r>
              <a:rPr lang="es-ES" sz="1600" dirty="0">
                <a:solidFill>
                  <a:srgbClr val="000000"/>
                </a:solidFill>
                <a:latin typeface="Montserrat" panose="00000500000000000000" pitchFamily="2" charset="0"/>
                <a:cs typeface="Times New Roman" panose="02020603050405020304" pitchFamily="18" charset="0"/>
              </a:rPr>
              <a:t>Oso </a:t>
            </a:r>
            <a:r>
              <a:rPr lang="es-ES" sz="1600" dirty="0" err="1">
                <a:solidFill>
                  <a:srgbClr val="000000"/>
                </a:solidFill>
                <a:latin typeface="Montserrat" panose="00000500000000000000" pitchFamily="2" charset="0"/>
                <a:cs typeface="Times New Roman" panose="02020603050405020304" pitchFamily="18" charset="0"/>
              </a:rPr>
              <a:t>diru</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kopuru</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desberdinak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esku</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artean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dituzten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erakundeak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daude</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Erakundeen</a:t>
            </a:r>
            <a:r>
              <a:rPr lang="es-ES" sz="1600" dirty="0">
                <a:solidFill>
                  <a:srgbClr val="000000"/>
                </a:solidFill>
                <a:latin typeface="Montserrat" panose="00000500000000000000" pitchFamily="2" charset="0"/>
                <a:cs typeface="Times New Roman" panose="02020603050405020304" pitchFamily="18" charset="0"/>
              </a:rPr>
              <a:t> % 7,5ek </a:t>
            </a:r>
            <a:r>
              <a:rPr lang="es-ES" sz="1600" dirty="0" err="1">
                <a:solidFill>
                  <a:srgbClr val="000000"/>
                </a:solidFill>
                <a:latin typeface="Montserrat" panose="00000500000000000000" pitchFamily="2" charset="0"/>
                <a:cs typeface="Times New Roman" panose="02020603050405020304" pitchFamily="18" charset="0"/>
              </a:rPr>
              <a:t>milioi</a:t>
            </a:r>
            <a:r>
              <a:rPr lang="es-ES" sz="1600" dirty="0">
                <a:solidFill>
                  <a:srgbClr val="000000"/>
                </a:solidFill>
                <a:latin typeface="Montserrat" panose="00000500000000000000" pitchFamily="2" charset="0"/>
                <a:cs typeface="Times New Roman" panose="02020603050405020304" pitchFamily="18" charset="0"/>
              </a:rPr>
              <a:t> eta </a:t>
            </a:r>
            <a:r>
              <a:rPr lang="es-ES" sz="1600" dirty="0" err="1">
                <a:solidFill>
                  <a:srgbClr val="000000"/>
                </a:solidFill>
                <a:latin typeface="Montserrat" panose="00000500000000000000" pitchFamily="2" charset="0"/>
                <a:cs typeface="Times New Roman" panose="02020603050405020304" pitchFamily="18" charset="0"/>
              </a:rPr>
              <a:t>erdi</a:t>
            </a:r>
            <a:r>
              <a:rPr lang="es-ES" sz="1600" dirty="0">
                <a:solidFill>
                  <a:srgbClr val="000000"/>
                </a:solidFill>
                <a:latin typeface="Montserrat" panose="00000500000000000000" pitchFamily="2" charset="0"/>
                <a:cs typeface="Times New Roman" panose="02020603050405020304" pitchFamily="18" charset="0"/>
              </a:rPr>
              <a:t> euro </a:t>
            </a:r>
            <a:r>
              <a:rPr lang="es-ES" sz="1600" dirty="0" err="1">
                <a:solidFill>
                  <a:srgbClr val="000000"/>
                </a:solidFill>
                <a:latin typeface="Montserrat" panose="00000500000000000000" pitchFamily="2" charset="0"/>
                <a:cs typeface="Times New Roman" panose="02020603050405020304" pitchFamily="18" charset="0"/>
              </a:rPr>
              <a:t>baino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gehiagoko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aurrekontuak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kudeatzen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dituzte</a:t>
            </a:r>
            <a:r>
              <a:rPr lang="es-ES" sz="1600" dirty="0">
                <a:solidFill>
                  <a:srgbClr val="000000"/>
                </a:solidFill>
                <a:latin typeface="Montserrat" panose="00000500000000000000" pitchFamily="2" charset="0"/>
                <a:cs typeface="Times New Roman" panose="02020603050405020304" pitchFamily="18" charset="0"/>
              </a:rPr>
              <a:t>, eta </a:t>
            </a:r>
            <a:r>
              <a:rPr lang="es-ES" sz="1600" dirty="0" err="1">
                <a:solidFill>
                  <a:srgbClr val="000000"/>
                </a:solidFill>
                <a:latin typeface="Montserrat" panose="00000500000000000000" pitchFamily="2" charset="0"/>
                <a:cs typeface="Times New Roman" panose="02020603050405020304" pitchFamily="18" charset="0"/>
              </a:rPr>
              <a:t>sektoreko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entitateen</a:t>
            </a:r>
            <a:r>
              <a:rPr lang="es-ES" sz="1600" dirty="0">
                <a:solidFill>
                  <a:srgbClr val="000000"/>
                </a:solidFill>
                <a:latin typeface="Montserrat" panose="00000500000000000000" pitchFamily="2" charset="0"/>
                <a:cs typeface="Times New Roman" panose="02020603050405020304" pitchFamily="18" charset="0"/>
              </a:rPr>
              <a:t> % 29,2ren </a:t>
            </a:r>
            <a:r>
              <a:rPr lang="es-ES" sz="1600" dirty="0" err="1">
                <a:solidFill>
                  <a:srgbClr val="000000"/>
                </a:solidFill>
                <a:latin typeface="Montserrat" panose="00000500000000000000" pitchFamily="2" charset="0"/>
                <a:cs typeface="Times New Roman" panose="02020603050405020304" pitchFamily="18" charset="0"/>
              </a:rPr>
              <a:t>diru-sarrerak</a:t>
            </a:r>
            <a:r>
              <a:rPr lang="es-ES" sz="1600" dirty="0">
                <a:solidFill>
                  <a:srgbClr val="000000"/>
                </a:solidFill>
                <a:latin typeface="Montserrat" panose="00000500000000000000" pitchFamily="2" charset="0"/>
                <a:cs typeface="Times New Roman" panose="02020603050405020304" pitchFamily="18" charset="0"/>
              </a:rPr>
              <a:t> 12.000 €-</a:t>
            </a:r>
            <a:r>
              <a:rPr lang="es-ES" sz="1600" dirty="0" err="1">
                <a:solidFill>
                  <a:srgbClr val="000000"/>
                </a:solidFill>
                <a:latin typeface="Montserrat" panose="00000500000000000000" pitchFamily="2" charset="0"/>
                <a:cs typeface="Times New Roman" panose="02020603050405020304" pitchFamily="18" charset="0"/>
              </a:rPr>
              <a:t>tik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beherakoak</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dira</a:t>
            </a:r>
            <a:r>
              <a:rPr lang="es-ES" sz="1600" dirty="0">
                <a:solidFill>
                  <a:srgbClr val="000000"/>
                </a:solidFill>
                <a:latin typeface="Montserrat" panose="00000500000000000000" pitchFamily="2" charset="0"/>
                <a:cs typeface="Times New Roman" panose="02020603050405020304" pitchFamily="18" charset="0"/>
              </a:rPr>
              <a:t>.</a:t>
            </a:r>
            <a:br>
              <a:rPr lang="es-ES" sz="1600" dirty="0">
                <a:solidFill>
                  <a:srgbClr val="000000"/>
                </a:solidFill>
                <a:latin typeface="Montserrat" panose="00000500000000000000" pitchFamily="2" charset="0"/>
                <a:cs typeface="Times New Roman" panose="02020603050405020304" pitchFamily="18" charset="0"/>
              </a:rPr>
            </a:br>
            <a:endParaRPr lang="es-ES" sz="1600" dirty="0">
              <a:solidFill>
                <a:srgbClr val="000000"/>
              </a:solidFill>
              <a:latin typeface="Montserrat" panose="00000500000000000000" pitchFamily="2" charset="0"/>
              <a:cs typeface="Times New Roman" panose="02020603050405020304" pitchFamily="18" charset="0"/>
            </a:endParaRPr>
          </a:p>
        </p:txBody>
      </p:sp>
      <p:sp>
        <p:nvSpPr>
          <p:cNvPr id="3" name="Rectángulo 2"/>
          <p:cNvSpPr/>
          <p:nvPr/>
        </p:nvSpPr>
        <p:spPr>
          <a:xfrm>
            <a:off x="6833441" y="4867633"/>
            <a:ext cx="4612908" cy="1415772"/>
          </a:xfrm>
          <a:prstGeom prst="rect">
            <a:avLst/>
          </a:prstGeom>
        </p:spPr>
        <p:txBody>
          <a:bodyPr>
            <a:noAutofit/>
          </a:bodyPr>
          <a:lstStyle/>
          <a:p>
            <a:pPr algn="just">
              <a:lnSpc>
                <a:spcPct val="90000"/>
              </a:lnSpc>
              <a:spcBef>
                <a:spcPct val="0"/>
              </a:spcBef>
            </a:pPr>
            <a:br>
              <a:rPr lang="es-ES" sz="1600" dirty="0">
                <a:solidFill>
                  <a:srgbClr val="000000"/>
                </a:solidFill>
                <a:latin typeface="Montserrat" panose="00000500000000000000" pitchFamily="2" charset="0"/>
                <a:ea typeface="Lato Light" charset="0"/>
                <a:cs typeface="Times New Roman" panose="02020603050405020304" pitchFamily="18" charset="0"/>
              </a:rPr>
            </a:br>
            <a:endParaRPr lang="es-ES" sz="1600" dirty="0">
              <a:solidFill>
                <a:srgbClr val="000000"/>
              </a:solidFill>
              <a:latin typeface="Montserrat" panose="00000500000000000000" pitchFamily="2" charset="0"/>
              <a:ea typeface="Lato Light" charset="0"/>
              <a:cs typeface="Times New Roman" panose="02020603050405020304" pitchFamily="18" charset="0"/>
            </a:endParaRPr>
          </a:p>
        </p:txBody>
      </p:sp>
      <p:sp>
        <p:nvSpPr>
          <p:cNvPr id="7" name="Rectángulo 6"/>
          <p:cNvSpPr/>
          <p:nvPr/>
        </p:nvSpPr>
        <p:spPr>
          <a:xfrm>
            <a:off x="453926" y="715153"/>
            <a:ext cx="5796815" cy="292259"/>
          </a:xfrm>
          <a:prstGeom prst="rect">
            <a:avLst/>
          </a:prstGeom>
        </p:spPr>
        <p:txBody>
          <a:bodyPr wrap="square">
            <a:spAutoFit/>
          </a:bodyPr>
          <a:lstStyle/>
          <a:p>
            <a:pPr algn="ctr">
              <a:lnSpc>
                <a:spcPct val="115000"/>
              </a:lnSpc>
            </a:pPr>
            <a:r>
              <a:rPr lang="es-ES" sz="1200" b="1">
                <a:latin typeface="+mj-lt"/>
                <a:ea typeface="Calibri" panose="020F0502020204030204" pitchFamily="34" charset="0"/>
                <a:cs typeface="Times New Roman" panose="02020603050405020304" pitchFamily="18" charset="0"/>
              </a:rPr>
              <a:t>ERAKUNDEEN BANAKETA, 2020KO DIRU SARREREN ARABERA. (%)</a:t>
            </a:r>
            <a:endParaRPr lang="es-ES" sz="1200" b="1" dirty="0">
              <a:latin typeface="+mj-lt"/>
              <a:ea typeface="Calibri" panose="020F0502020204030204" pitchFamily="34" charset="0"/>
              <a:cs typeface="Times New Roman" panose="02020603050405020304" pitchFamily="18" charset="0"/>
            </a:endParaRPr>
          </a:p>
        </p:txBody>
      </p:sp>
      <p:sp>
        <p:nvSpPr>
          <p:cNvPr id="8" name="Rectángulo 7"/>
          <p:cNvSpPr/>
          <p:nvPr/>
        </p:nvSpPr>
        <p:spPr>
          <a:xfrm>
            <a:off x="6549632" y="1783566"/>
            <a:ext cx="5390997" cy="292259"/>
          </a:xfrm>
          <a:prstGeom prst="rect">
            <a:avLst/>
          </a:prstGeom>
        </p:spPr>
        <p:txBody>
          <a:bodyPr wrap="square">
            <a:spAutoFit/>
          </a:bodyPr>
          <a:lstStyle/>
          <a:p>
            <a:pPr algn="ctr">
              <a:lnSpc>
                <a:spcPct val="115000"/>
              </a:lnSpc>
            </a:pPr>
            <a:r>
              <a:rPr lang="es-ES" sz="1200" b="1">
                <a:latin typeface="+mj-lt"/>
                <a:ea typeface="Calibri" panose="020F0502020204030204" pitchFamily="34" charset="0"/>
                <a:cs typeface="Times New Roman" panose="02020603050405020304" pitchFamily="18" charset="0"/>
              </a:rPr>
              <a:t>ERAKUNDEEN BANAKETA, 2020KO EKITALDIKO EMAITZAREN ARABERA. (%)</a:t>
            </a:r>
            <a:endParaRPr lang="es-ES" sz="1200" b="1" dirty="0">
              <a:latin typeface="+mj-lt"/>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E78E1C80-B54D-49D7-A372-27A9C03B5B2E}"/>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0" name="Imagen 9" descr="LineasBlancas_5.png">
            <a:extLst>
              <a:ext uri="{FF2B5EF4-FFF2-40B4-BE49-F238E27FC236}">
                <a16:creationId xmlns:a16="http://schemas.microsoft.com/office/drawing/2014/main" id="{05062869-2AB2-4735-99A6-254CA07DE45F}"/>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41D5F323-3803-485B-B8D5-D6E9528009EA}"/>
              </a:ext>
            </a:extLst>
          </p:cNvPr>
          <p:cNvSpPr txBox="1"/>
          <p:nvPr/>
        </p:nvSpPr>
        <p:spPr>
          <a:xfrm>
            <a:off x="7180616" y="361749"/>
            <a:ext cx="3918558"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a:t>ZER BALIABIDE EKONOMIKO DITUZTE?</a:t>
            </a:r>
            <a:endParaRPr lang="es-ES" dirty="0"/>
          </a:p>
        </p:txBody>
      </p:sp>
      <p:pic>
        <p:nvPicPr>
          <p:cNvPr id="16" name="Imagen 15">
            <a:extLst>
              <a:ext uri="{FF2B5EF4-FFF2-40B4-BE49-F238E27FC236}">
                <a16:creationId xmlns:a16="http://schemas.microsoft.com/office/drawing/2014/main" id="{A581CBB0-3835-4C3B-96A0-C39BBE936222}"/>
              </a:ext>
            </a:extLst>
          </p:cNvPr>
          <p:cNvPicPr/>
          <p:nvPr/>
        </p:nvPicPr>
        <p:blipFill rotWithShape="1">
          <a:blip r:embed="rId4" cstate="print">
            <a:extLst>
              <a:ext uri="{28A0092B-C50C-407E-A947-70E740481C1C}">
                <a14:useLocalDpi xmlns:a14="http://schemas.microsoft.com/office/drawing/2010/main" val="0"/>
              </a:ext>
            </a:extLst>
          </a:blip>
          <a:srcRect r="42775" b="63920"/>
          <a:stretch/>
        </p:blipFill>
        <p:spPr bwMode="auto">
          <a:xfrm>
            <a:off x="825871" y="1413360"/>
            <a:ext cx="4532689" cy="2337618"/>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565D547F-1672-4098-BAE0-BC194D80D241}"/>
              </a:ext>
            </a:extLst>
          </p:cNvPr>
          <p:cNvPicPr>
            <a:picLocks noChangeAspect="1"/>
          </p:cNvPicPr>
          <p:nvPr/>
        </p:nvPicPr>
        <p:blipFill rotWithShape="1">
          <a:blip r:embed="rId5"/>
          <a:srcRect l="27503" b="1710"/>
          <a:stretch/>
        </p:blipFill>
        <p:spPr>
          <a:xfrm>
            <a:off x="6820599" y="2989837"/>
            <a:ext cx="4753905" cy="1241199"/>
          </a:xfrm>
          <a:prstGeom prst="rect">
            <a:avLst/>
          </a:prstGeom>
        </p:spPr>
      </p:pic>
      <p:pic>
        <p:nvPicPr>
          <p:cNvPr id="15" name="Imagen 14">
            <a:extLst>
              <a:ext uri="{FF2B5EF4-FFF2-40B4-BE49-F238E27FC236}">
                <a16:creationId xmlns:a16="http://schemas.microsoft.com/office/drawing/2014/main" id="{A54639C2-2EFC-4FE7-B938-FA20AEDB134F}"/>
              </a:ext>
            </a:extLst>
          </p:cNvPr>
          <p:cNvPicPr/>
          <p:nvPr/>
        </p:nvPicPr>
        <p:blipFill rotWithShape="1">
          <a:blip r:embed="rId6">
            <a:extLst>
              <a:ext uri="{28A0092B-C50C-407E-A947-70E740481C1C}">
                <a14:useLocalDpi xmlns:a14="http://schemas.microsoft.com/office/drawing/2010/main" val="0"/>
              </a:ext>
            </a:extLst>
          </a:blip>
          <a:srcRect t="65757" r="73691" b="14979"/>
          <a:stretch/>
        </p:blipFill>
        <p:spPr bwMode="auto">
          <a:xfrm>
            <a:off x="7180616" y="2171572"/>
            <a:ext cx="1382599" cy="814945"/>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3B805FDD-E950-42CE-9631-6C697CA0B47E}"/>
              </a:ext>
            </a:extLst>
          </p:cNvPr>
          <p:cNvSpPr txBox="1"/>
          <p:nvPr/>
        </p:nvSpPr>
        <p:spPr>
          <a:xfrm>
            <a:off x="6880069" y="4524936"/>
            <a:ext cx="4753905" cy="1477328"/>
          </a:xfrm>
          <a:prstGeom prst="rect">
            <a:avLst/>
          </a:prstGeom>
          <a:noFill/>
        </p:spPr>
        <p:txBody>
          <a:bodyPr wrap="square">
            <a:spAutoFit/>
          </a:bodyPr>
          <a:lstStyle/>
          <a:p>
            <a:pPr algn="just"/>
            <a:r>
              <a:rPr lang="es-ES" dirty="0" err="1">
                <a:latin typeface="Montserrat" panose="00000500000000000000" pitchFamily="2" charset="0"/>
              </a:rPr>
              <a:t>Erakundeen</a:t>
            </a:r>
            <a:r>
              <a:rPr lang="es-ES" dirty="0">
                <a:latin typeface="Montserrat" panose="00000500000000000000" pitchFamily="2" charset="0"/>
              </a:rPr>
              <a:t> </a:t>
            </a:r>
            <a:r>
              <a:rPr lang="es-ES" dirty="0" err="1">
                <a:latin typeface="Montserrat" panose="00000500000000000000" pitchFamily="2" charset="0"/>
              </a:rPr>
              <a:t>erdia</a:t>
            </a:r>
            <a:r>
              <a:rPr lang="es-ES" dirty="0">
                <a:latin typeface="Montserrat" panose="00000500000000000000" pitchFamily="2" charset="0"/>
              </a:rPr>
              <a:t> </a:t>
            </a:r>
            <a:r>
              <a:rPr lang="es-ES" dirty="0" err="1">
                <a:latin typeface="Montserrat" panose="00000500000000000000" pitchFamily="2" charset="0"/>
              </a:rPr>
              <a:t>ingururen</a:t>
            </a:r>
            <a:r>
              <a:rPr lang="es-ES" dirty="0">
                <a:latin typeface="Montserrat" panose="00000500000000000000" pitchFamily="2" charset="0"/>
              </a:rPr>
              <a:t> </a:t>
            </a:r>
            <a:r>
              <a:rPr lang="es-ES" dirty="0" err="1">
                <a:latin typeface="Montserrat" panose="00000500000000000000" pitchFamily="2" charset="0"/>
              </a:rPr>
              <a:t>ekonomia-emaitza</a:t>
            </a:r>
            <a:r>
              <a:rPr lang="es-ES" dirty="0">
                <a:latin typeface="Montserrat" panose="00000500000000000000" pitchFamily="2" charset="0"/>
              </a:rPr>
              <a:t> 2020an </a:t>
            </a:r>
            <a:r>
              <a:rPr lang="es-ES" dirty="0" err="1">
                <a:latin typeface="Montserrat" panose="00000500000000000000" pitchFamily="2" charset="0"/>
              </a:rPr>
              <a:t>kontuak</a:t>
            </a:r>
            <a:r>
              <a:rPr lang="es-ES" dirty="0">
                <a:latin typeface="Montserrat" panose="00000500000000000000" pitchFamily="2" charset="0"/>
              </a:rPr>
              <a:t> </a:t>
            </a:r>
            <a:r>
              <a:rPr lang="es-ES" dirty="0" err="1">
                <a:latin typeface="Montserrat" panose="00000500000000000000" pitchFamily="2" charset="0"/>
              </a:rPr>
              <a:t>orekatuta</a:t>
            </a:r>
            <a:r>
              <a:rPr lang="es-ES" dirty="0">
                <a:latin typeface="Montserrat" panose="00000500000000000000" pitchFamily="2" charset="0"/>
              </a:rPr>
              <a:t> </a:t>
            </a:r>
            <a:r>
              <a:rPr lang="es-ES" dirty="0" err="1">
                <a:latin typeface="Montserrat" panose="00000500000000000000" pitchFamily="2" charset="0"/>
              </a:rPr>
              <a:t>izatea</a:t>
            </a:r>
            <a:r>
              <a:rPr lang="es-ES" dirty="0">
                <a:latin typeface="Montserrat" panose="00000500000000000000" pitchFamily="2" charset="0"/>
              </a:rPr>
              <a:t> izan zen. </a:t>
            </a:r>
            <a:r>
              <a:rPr lang="es-ES" dirty="0" err="1">
                <a:latin typeface="Montserrat" panose="00000500000000000000" pitchFamily="2" charset="0"/>
              </a:rPr>
              <a:t>Erakundeen</a:t>
            </a:r>
            <a:r>
              <a:rPr lang="es-ES" dirty="0">
                <a:latin typeface="Montserrat" panose="00000500000000000000" pitchFamily="2" charset="0"/>
              </a:rPr>
              <a:t> % 23,6k </a:t>
            </a:r>
            <a:r>
              <a:rPr lang="es-ES" dirty="0" err="1">
                <a:latin typeface="Montserrat" panose="00000500000000000000" pitchFamily="2" charset="0"/>
              </a:rPr>
              <a:t>superabita</a:t>
            </a:r>
            <a:r>
              <a:rPr lang="es-ES" dirty="0">
                <a:latin typeface="Montserrat" panose="00000500000000000000" pitchFamily="2" charset="0"/>
              </a:rPr>
              <a:t> izan </a:t>
            </a:r>
            <a:r>
              <a:rPr lang="es-ES" dirty="0" err="1">
                <a:latin typeface="Montserrat" panose="00000500000000000000" pitchFamily="2" charset="0"/>
              </a:rPr>
              <a:t>zuen</a:t>
            </a:r>
            <a:r>
              <a:rPr lang="es-ES" dirty="0">
                <a:latin typeface="Montserrat" panose="00000500000000000000" pitchFamily="2" charset="0"/>
              </a:rPr>
              <a:t>, eta </a:t>
            </a:r>
            <a:r>
              <a:rPr lang="es-ES" dirty="0" err="1">
                <a:latin typeface="Montserrat" panose="00000500000000000000" pitchFamily="2" charset="0"/>
              </a:rPr>
              <a:t>beste</a:t>
            </a:r>
            <a:r>
              <a:rPr lang="es-ES" dirty="0">
                <a:latin typeface="Montserrat" panose="00000500000000000000" pitchFamily="2" charset="0"/>
              </a:rPr>
              <a:t> % 30ek, </a:t>
            </a:r>
            <a:r>
              <a:rPr lang="es-ES" dirty="0" err="1">
                <a:latin typeface="Montserrat" panose="00000500000000000000" pitchFamily="2" charset="0"/>
              </a:rPr>
              <a:t>defizita</a:t>
            </a:r>
            <a:r>
              <a:rPr lang="es-ES" dirty="0">
                <a:latin typeface="Montserrat" panose="00000500000000000000" pitchFamily="2" charset="0"/>
              </a:rPr>
              <a:t>.</a:t>
            </a:r>
          </a:p>
        </p:txBody>
      </p:sp>
    </p:spTree>
    <p:extLst>
      <p:ext uri="{BB962C8B-B14F-4D97-AF65-F5344CB8AC3E}">
        <p14:creationId xmlns:p14="http://schemas.microsoft.com/office/powerpoint/2010/main" val="136537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8428B6-2E4F-47E2-929C-50DF4C2E0032}"/>
              </a:ext>
            </a:extLst>
          </p:cNvPr>
          <p:cNvSpPr>
            <a:spLocks noGrp="1"/>
          </p:cNvSpPr>
          <p:nvPr>
            <p:ph type="sldNum" sz="quarter" idx="12"/>
          </p:nvPr>
        </p:nvSpPr>
        <p:spPr/>
        <p:txBody>
          <a:bodyPr/>
          <a:lstStyle/>
          <a:p>
            <a:endParaRPr lang="es-ES" dirty="0"/>
          </a:p>
        </p:txBody>
      </p:sp>
      <p:pic>
        <p:nvPicPr>
          <p:cNvPr id="6" name="Imagen 5" descr="LineasBlancas_5.png">
            <a:extLst>
              <a:ext uri="{FF2B5EF4-FFF2-40B4-BE49-F238E27FC236}">
                <a16:creationId xmlns:a16="http://schemas.microsoft.com/office/drawing/2014/main" id="{3BC114D9-CA6B-4714-BE9F-084AE224121A}"/>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4233" y="6301910"/>
            <a:ext cx="12196233" cy="721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EE9545F-63EC-408E-83BC-A15E8F3CF1F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9" name="Imagen 8" descr="LineasBlancas_5.png">
            <a:extLst>
              <a:ext uri="{FF2B5EF4-FFF2-40B4-BE49-F238E27FC236}">
                <a16:creationId xmlns:a16="http://schemas.microsoft.com/office/drawing/2014/main" id="{1382C8D2-AB14-4196-B00F-72FC5107DA19}"/>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6">
            <a:extLst>
              <a:ext uri="{FF2B5EF4-FFF2-40B4-BE49-F238E27FC236}">
                <a16:creationId xmlns:a16="http://schemas.microsoft.com/office/drawing/2014/main" id="{89F4C313-4573-40E2-903B-0372B7626FEB}"/>
              </a:ext>
            </a:extLst>
          </p:cNvPr>
          <p:cNvSpPr txBox="1">
            <a:spLocks noChangeArrowheads="1"/>
          </p:cNvSpPr>
          <p:nvPr/>
        </p:nvSpPr>
        <p:spPr bwMode="auto">
          <a:xfrm>
            <a:off x="562421" y="1619911"/>
            <a:ext cx="10919085" cy="3307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marL="742950" indent="-742950" algn="ctr">
              <a:lnSpc>
                <a:spcPct val="150000"/>
              </a:lnSpc>
              <a:buFont typeface="+mj-lt"/>
              <a:buAutoNum type="arabicPeriod"/>
              <a:defRPr/>
            </a:pPr>
            <a:r>
              <a:rPr lang="en-US" b="1" dirty="0">
                <a:solidFill>
                  <a:srgbClr val="122731"/>
                </a:solidFill>
                <a:latin typeface="Montserrat" charset="0"/>
                <a:ea typeface="Montserrat"/>
                <a:cs typeface="Montserrat" charset="0"/>
              </a:rPr>
              <a:t>NORTASUN ETA KOUPURU NAGUSIAK</a:t>
            </a:r>
          </a:p>
          <a:p>
            <a:pPr marL="742950" indent="-742950" algn="ctr">
              <a:lnSpc>
                <a:spcPct val="150000"/>
              </a:lnSpc>
              <a:buFont typeface="+mj-lt"/>
              <a:buAutoNum type="arabicPeriod"/>
              <a:defRPr/>
            </a:pPr>
            <a:r>
              <a:rPr lang="en-US" b="1" dirty="0">
                <a:solidFill>
                  <a:srgbClr val="C00000"/>
                </a:solidFill>
                <a:latin typeface="Montserrat" charset="0"/>
                <a:ea typeface="Montserrat"/>
                <a:cs typeface="Montserrat" charset="0"/>
              </a:rPr>
              <a:t>JARDUERA</a:t>
            </a:r>
          </a:p>
          <a:p>
            <a:pPr marL="742950" indent="-742950" algn="ctr">
              <a:lnSpc>
                <a:spcPct val="150000"/>
              </a:lnSpc>
              <a:buFont typeface="+mj-lt"/>
              <a:buAutoNum type="arabicPeriod"/>
              <a:defRPr/>
            </a:pPr>
            <a:r>
              <a:rPr lang="en-US" b="1" dirty="0">
                <a:solidFill>
                  <a:srgbClr val="122731"/>
                </a:solidFill>
                <a:latin typeface="Montserrat" charset="0"/>
                <a:ea typeface="Montserrat"/>
                <a:cs typeface="Montserrat" charset="0"/>
              </a:rPr>
              <a:t>PERTSONAK</a:t>
            </a:r>
          </a:p>
          <a:p>
            <a:pPr marL="742950" indent="-742950" algn="ctr">
              <a:lnSpc>
                <a:spcPct val="150000"/>
              </a:lnSpc>
              <a:buFont typeface="+mj-lt"/>
              <a:buAutoNum type="arabicPeriod"/>
              <a:defRPr/>
            </a:pPr>
            <a:r>
              <a:rPr lang="en-US" b="1" dirty="0">
                <a:solidFill>
                  <a:srgbClr val="C00000"/>
                </a:solidFill>
                <a:latin typeface="Montserrat" charset="0"/>
                <a:ea typeface="Montserrat"/>
                <a:cs typeface="Montserrat" charset="0"/>
              </a:rPr>
              <a:t>BALIABIDE EKONOMIKOAK</a:t>
            </a:r>
          </a:p>
          <a:p>
            <a:pPr marL="742950" indent="-742950" algn="ctr">
              <a:lnSpc>
                <a:spcPct val="150000"/>
              </a:lnSpc>
              <a:buFont typeface="+mj-lt"/>
              <a:buAutoNum type="arabicPeriod"/>
              <a:defRPr/>
            </a:pPr>
            <a:r>
              <a:rPr lang="en-US" b="1" dirty="0">
                <a:solidFill>
                  <a:srgbClr val="122731"/>
                </a:solidFill>
                <a:latin typeface="Montserrat" charset="0"/>
                <a:ea typeface="Montserrat"/>
                <a:cs typeface="Montserrat" charset="0"/>
              </a:rPr>
              <a:t>KUDEAKETA ETA KOMUNIKAZIO ESTRATEGIAK</a:t>
            </a:r>
          </a:p>
          <a:p>
            <a:pPr marL="742950" indent="-742950" algn="ctr">
              <a:lnSpc>
                <a:spcPct val="150000"/>
              </a:lnSpc>
              <a:buFont typeface="+mj-lt"/>
              <a:buAutoNum type="arabicPeriod"/>
              <a:defRPr/>
            </a:pPr>
            <a:r>
              <a:rPr lang="en-US" b="1" dirty="0">
                <a:solidFill>
                  <a:srgbClr val="C00000"/>
                </a:solidFill>
                <a:latin typeface="Montserrat" charset="0"/>
                <a:ea typeface="Montserrat"/>
                <a:cs typeface="Montserrat" charset="0"/>
              </a:rPr>
              <a:t>HARREMANAK</a:t>
            </a:r>
          </a:p>
        </p:txBody>
      </p:sp>
      <p:sp>
        <p:nvSpPr>
          <p:cNvPr id="14" name="CuadroTexto 13">
            <a:extLst>
              <a:ext uri="{FF2B5EF4-FFF2-40B4-BE49-F238E27FC236}">
                <a16:creationId xmlns:a16="http://schemas.microsoft.com/office/drawing/2014/main" id="{9B23BAE1-85B7-4325-BFE7-184A698623AF}"/>
              </a:ext>
            </a:extLst>
          </p:cNvPr>
          <p:cNvSpPr txBox="1"/>
          <p:nvPr/>
        </p:nvSpPr>
        <p:spPr>
          <a:xfrm>
            <a:off x="1118115" y="550852"/>
            <a:ext cx="9772491" cy="584775"/>
          </a:xfrm>
          <a:prstGeom prst="rect">
            <a:avLst/>
          </a:prstGeom>
          <a:noFill/>
          <a:ln>
            <a:solidFill>
              <a:srgbClr val="C00000"/>
            </a:solidFill>
            <a:prstDash val="dash"/>
          </a:ln>
        </p:spPr>
        <p:txBody>
          <a:bodyPr wrap="square">
            <a:spAutoFit/>
          </a:bodyPr>
          <a:lstStyle/>
          <a:p>
            <a:pPr algn="ctr"/>
            <a:r>
              <a:rPr lang="es-ES" sz="3200" b="1" dirty="0" err="1">
                <a:solidFill>
                  <a:srgbClr val="C00000"/>
                </a:solidFill>
                <a:effectLst/>
                <a:latin typeface="+mj-lt"/>
                <a:ea typeface="Cambria" panose="02040503050406030204" pitchFamily="18" charset="0"/>
                <a:cs typeface="Calibri" panose="020F0502020204030204" pitchFamily="34" charset="0"/>
              </a:rPr>
              <a:t>EHSSren</a:t>
            </a:r>
            <a:r>
              <a:rPr lang="es-ES" sz="3200" b="1" dirty="0">
                <a:solidFill>
                  <a:srgbClr val="C00000"/>
                </a:solidFill>
                <a:effectLst/>
                <a:latin typeface="+mj-lt"/>
                <a:ea typeface="Cambria" panose="02040503050406030204" pitchFamily="18" charset="0"/>
                <a:cs typeface="Calibri" panose="020F0502020204030204" pitchFamily="34" charset="0"/>
              </a:rPr>
              <a:t> 2021eko </a:t>
            </a:r>
            <a:r>
              <a:rPr lang="es-ES" sz="3200" b="1" dirty="0" err="1">
                <a:solidFill>
                  <a:srgbClr val="C00000"/>
                </a:solidFill>
                <a:effectLst/>
                <a:latin typeface="+mj-lt"/>
                <a:ea typeface="Cambria" panose="02040503050406030204" pitchFamily="18" charset="0"/>
                <a:cs typeface="Calibri" panose="020F0502020204030204" pitchFamily="34" charset="0"/>
              </a:rPr>
              <a:t>Barometroaren</a:t>
            </a:r>
            <a:r>
              <a:rPr lang="es-ES" sz="3200" b="1" dirty="0">
                <a:solidFill>
                  <a:srgbClr val="C00000"/>
                </a:solidFill>
                <a:effectLst/>
                <a:latin typeface="+mj-lt"/>
                <a:ea typeface="Cambria" panose="02040503050406030204" pitchFamily="18" charset="0"/>
                <a:cs typeface="Calibri" panose="020F0502020204030204" pitchFamily="34" charset="0"/>
              </a:rPr>
              <a:t> </a:t>
            </a:r>
            <a:r>
              <a:rPr lang="es-ES" sz="3200" b="1" dirty="0" err="1">
                <a:solidFill>
                  <a:srgbClr val="C00000"/>
                </a:solidFill>
                <a:effectLst/>
                <a:latin typeface="+mj-lt"/>
                <a:ea typeface="Cambria" panose="02040503050406030204" pitchFamily="18" charset="0"/>
                <a:cs typeface="Calibri" panose="020F0502020204030204" pitchFamily="34" charset="0"/>
              </a:rPr>
              <a:t>edukiak</a:t>
            </a:r>
            <a:endParaRPr lang="es-ES" sz="3200" b="1" dirty="0">
              <a:solidFill>
                <a:srgbClr val="C00000"/>
              </a:solidFill>
              <a:latin typeface="+mj-lt"/>
            </a:endParaRPr>
          </a:p>
        </p:txBody>
      </p:sp>
      <p:sp>
        <p:nvSpPr>
          <p:cNvPr id="2" name="Rectángulo: esquinas redondeadas 1">
            <a:extLst>
              <a:ext uri="{FF2B5EF4-FFF2-40B4-BE49-F238E27FC236}">
                <a16:creationId xmlns:a16="http://schemas.microsoft.com/office/drawing/2014/main" id="{2B7C0251-1307-4140-B68C-CD5E3E149E71}"/>
              </a:ext>
            </a:extLst>
          </p:cNvPr>
          <p:cNvSpPr/>
          <p:nvPr/>
        </p:nvSpPr>
        <p:spPr>
          <a:xfrm>
            <a:off x="100084" y="6432015"/>
            <a:ext cx="3018980" cy="365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800" b="1" dirty="0">
              <a:solidFill>
                <a:schemeClr val="bg1"/>
              </a:solidFill>
            </a:endParaRPr>
          </a:p>
        </p:txBody>
      </p:sp>
    </p:spTree>
    <p:extLst>
      <p:ext uri="{BB962C8B-B14F-4D97-AF65-F5344CB8AC3E}">
        <p14:creationId xmlns:p14="http://schemas.microsoft.com/office/powerpoint/2010/main" val="2800339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36386" y="1272258"/>
            <a:ext cx="3994485" cy="4953689"/>
          </a:xfrm>
        </p:spPr>
        <p:txBody>
          <a:bodyPr>
            <a:noAutofit/>
          </a:bodyPr>
          <a:lstStyle/>
          <a:p>
            <a:pPr algn="just"/>
            <a:br>
              <a:rPr lang="es-ES" sz="1867" dirty="0">
                <a:solidFill>
                  <a:srgbClr val="000000"/>
                </a:solidFill>
                <a:latin typeface="Montserrat" panose="00000500000000000000" pitchFamily="2" charset="0"/>
                <a:cs typeface="Times New Roman" panose="02020603050405020304" pitchFamily="18" charset="0"/>
              </a:rPr>
            </a:br>
            <a:r>
              <a:rPr lang="es-ES" sz="1867" dirty="0" err="1">
                <a:solidFill>
                  <a:srgbClr val="000000"/>
                </a:solidFill>
                <a:latin typeface="Montserrat" panose="00000500000000000000" pitchFamily="2" charset="0"/>
                <a:cs typeface="Times New Roman" panose="02020603050405020304" pitchFamily="18" charset="0"/>
              </a:rPr>
              <a:t>Erakundeen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diru-sarreren</a:t>
            </a:r>
            <a:r>
              <a:rPr lang="es-ES" sz="1867" dirty="0">
                <a:solidFill>
                  <a:srgbClr val="000000"/>
                </a:solidFill>
                <a:latin typeface="Montserrat" panose="00000500000000000000" pitchFamily="2" charset="0"/>
                <a:cs typeface="Times New Roman" panose="02020603050405020304" pitchFamily="18" charset="0"/>
              </a:rPr>
              <a:t> % 54,1 </a:t>
            </a:r>
            <a:r>
              <a:rPr lang="es-ES" sz="1867" dirty="0" err="1">
                <a:solidFill>
                  <a:srgbClr val="000000"/>
                </a:solidFill>
                <a:latin typeface="Montserrat" panose="00000500000000000000" pitchFamily="2" charset="0"/>
                <a:cs typeface="Times New Roman" panose="02020603050405020304" pitchFamily="18" charset="0"/>
              </a:rPr>
              <a:t>finantziazio-iturri</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publikoetatik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datoz</a:t>
            </a:r>
            <a:r>
              <a:rPr lang="es-ES" sz="1867" dirty="0">
                <a:solidFill>
                  <a:srgbClr val="000000"/>
                </a:solidFill>
                <a:latin typeface="Montserrat" panose="00000500000000000000" pitchFamily="2" charset="0"/>
                <a:cs typeface="Times New Roman" panose="02020603050405020304" pitchFamily="18" charset="0"/>
              </a:rPr>
              <a:t>, eta % 45,9 </a:t>
            </a:r>
            <a:r>
              <a:rPr lang="es-ES" sz="1867" dirty="0" err="1">
                <a:solidFill>
                  <a:srgbClr val="000000"/>
                </a:solidFill>
                <a:latin typeface="Montserrat" panose="00000500000000000000" pitchFamily="2" charset="0"/>
                <a:cs typeface="Times New Roman" panose="02020603050405020304" pitchFamily="18" charset="0"/>
              </a:rPr>
              <a:t>finantziazio-iturri</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pribatuetatik</a:t>
            </a:r>
            <a:r>
              <a:rPr lang="es-ES" sz="1867" dirty="0">
                <a:solidFill>
                  <a:srgbClr val="000000"/>
                </a:solidFill>
                <a:latin typeface="Montserrat" panose="00000500000000000000" pitchFamily="2" charset="0"/>
                <a:cs typeface="Times New Roman" panose="02020603050405020304" pitchFamily="18" charset="0"/>
              </a:rPr>
              <a:t>.</a:t>
            </a:r>
            <a:br>
              <a:rPr lang="es-ES" sz="1867" dirty="0">
                <a:solidFill>
                  <a:srgbClr val="000000"/>
                </a:solidFill>
                <a:latin typeface="Montserrat" panose="00000500000000000000" pitchFamily="2" charset="0"/>
                <a:cs typeface="Times New Roman" panose="02020603050405020304" pitchFamily="18" charset="0"/>
              </a:rPr>
            </a:br>
            <a:br>
              <a:rPr lang="es-ES" sz="1867" dirty="0">
                <a:solidFill>
                  <a:srgbClr val="000000"/>
                </a:solidFill>
                <a:latin typeface="Montserrat" panose="00000500000000000000" pitchFamily="2" charset="0"/>
                <a:cs typeface="Times New Roman" panose="02020603050405020304" pitchFamily="18" charset="0"/>
              </a:rPr>
            </a:br>
            <a:r>
              <a:rPr lang="es-ES" sz="1867" dirty="0" err="1">
                <a:solidFill>
                  <a:srgbClr val="000000"/>
                </a:solidFill>
                <a:latin typeface="Montserrat" panose="00000500000000000000" pitchFamily="2" charset="0"/>
                <a:cs typeface="Times New Roman" panose="02020603050405020304" pitchFamily="18" charset="0"/>
              </a:rPr>
              <a:t>Finantziazio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publikoaren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barruan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dirulaguntza</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publikoak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dira</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nagusi</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erakundeen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diru-sarrera</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guztien</a:t>
            </a:r>
            <a:r>
              <a:rPr lang="es-ES" sz="1867" dirty="0">
                <a:solidFill>
                  <a:srgbClr val="000000"/>
                </a:solidFill>
                <a:latin typeface="Montserrat" panose="00000500000000000000" pitchFamily="2" charset="0"/>
                <a:cs typeface="Times New Roman" panose="02020603050405020304" pitchFamily="18" charset="0"/>
              </a:rPr>
              <a:t> % 37,7 baita </a:t>
            </a:r>
            <a:r>
              <a:rPr lang="es-ES" sz="1867" dirty="0" err="1">
                <a:solidFill>
                  <a:srgbClr val="000000"/>
                </a:solidFill>
                <a:latin typeface="Montserrat" panose="00000500000000000000" pitchFamily="2" charset="0"/>
                <a:cs typeface="Times New Roman" panose="02020603050405020304" pitchFamily="18" charset="0"/>
              </a:rPr>
              <a:t>batez</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beste</a:t>
            </a:r>
            <a:r>
              <a:rPr lang="es-ES" sz="1867" dirty="0">
                <a:solidFill>
                  <a:srgbClr val="000000"/>
                </a:solidFill>
                <a:latin typeface="Montserrat" panose="00000500000000000000" pitchFamily="2" charset="0"/>
                <a:cs typeface="Times New Roman" panose="02020603050405020304" pitchFamily="18" charset="0"/>
              </a:rPr>
              <a:t>. </a:t>
            </a:r>
            <a:br>
              <a:rPr lang="es-ES" sz="1867" dirty="0">
                <a:solidFill>
                  <a:srgbClr val="000000"/>
                </a:solidFill>
                <a:latin typeface="Montserrat" panose="00000500000000000000" pitchFamily="2" charset="0"/>
                <a:cs typeface="Times New Roman" panose="02020603050405020304" pitchFamily="18" charset="0"/>
              </a:rPr>
            </a:br>
            <a:r>
              <a:rPr lang="es-ES" sz="1867" dirty="0" err="1">
                <a:solidFill>
                  <a:srgbClr val="000000"/>
                </a:solidFill>
                <a:latin typeface="Montserrat" panose="00000500000000000000" pitchFamily="2" charset="0"/>
                <a:cs typeface="Times New Roman" panose="02020603050405020304" pitchFamily="18" charset="0"/>
              </a:rPr>
              <a:t>Finantzazio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pribatuan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bazkideen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edo</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afiliatuen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kuotak</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nabarmentzen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dira</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Batez</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beste</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diru-sarreren</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guztizkoaren</a:t>
            </a:r>
            <a:r>
              <a:rPr lang="es-ES" sz="1867" dirty="0">
                <a:solidFill>
                  <a:srgbClr val="000000"/>
                </a:solidFill>
                <a:latin typeface="Montserrat" panose="00000500000000000000" pitchFamily="2" charset="0"/>
                <a:cs typeface="Times New Roman" panose="02020603050405020304" pitchFamily="18" charset="0"/>
              </a:rPr>
              <a:t> % 17,6 izan </a:t>
            </a:r>
            <a:r>
              <a:rPr lang="es-ES" sz="1867" dirty="0" err="1">
                <a:solidFill>
                  <a:srgbClr val="000000"/>
                </a:solidFill>
                <a:latin typeface="Montserrat" panose="00000500000000000000" pitchFamily="2" charset="0"/>
                <a:cs typeface="Times New Roman" panose="02020603050405020304" pitchFamily="18" charset="0"/>
              </a:rPr>
              <a:t>ohi</a:t>
            </a:r>
            <a:r>
              <a:rPr lang="es-ES" sz="1867" dirty="0">
                <a:solidFill>
                  <a:srgbClr val="000000"/>
                </a:solidFill>
                <a:latin typeface="Montserrat" panose="00000500000000000000" pitchFamily="2" charset="0"/>
                <a:cs typeface="Times New Roman" panose="02020603050405020304" pitchFamily="18" charset="0"/>
              </a:rPr>
              <a:t> </a:t>
            </a:r>
            <a:r>
              <a:rPr lang="es-ES" sz="1867" dirty="0" err="1">
                <a:solidFill>
                  <a:srgbClr val="000000"/>
                </a:solidFill>
                <a:latin typeface="Montserrat" panose="00000500000000000000" pitchFamily="2" charset="0"/>
                <a:cs typeface="Times New Roman" panose="02020603050405020304" pitchFamily="18" charset="0"/>
              </a:rPr>
              <a:t>dira</a:t>
            </a:r>
            <a:r>
              <a:rPr lang="es-ES" sz="1867" dirty="0">
                <a:solidFill>
                  <a:srgbClr val="000000"/>
                </a:solidFill>
                <a:latin typeface="Montserrat" panose="00000500000000000000" pitchFamily="2" charset="0"/>
                <a:cs typeface="Times New Roman" panose="02020603050405020304" pitchFamily="18" charset="0"/>
              </a:rPr>
              <a:t>.</a:t>
            </a:r>
          </a:p>
        </p:txBody>
      </p:sp>
      <p:sp>
        <p:nvSpPr>
          <p:cNvPr id="3" name="Rectángulo 2"/>
          <p:cNvSpPr/>
          <p:nvPr/>
        </p:nvSpPr>
        <p:spPr>
          <a:xfrm>
            <a:off x="641001" y="599879"/>
            <a:ext cx="6542372" cy="292259"/>
          </a:xfrm>
          <a:prstGeom prst="rect">
            <a:avLst/>
          </a:prstGeom>
        </p:spPr>
        <p:txBody>
          <a:bodyPr wrap="square">
            <a:spAutoFit/>
          </a:bodyPr>
          <a:lstStyle/>
          <a:p>
            <a:pPr algn="ctr">
              <a:lnSpc>
                <a:spcPct val="115000"/>
              </a:lnSpc>
              <a:spcAft>
                <a:spcPts val="1000"/>
              </a:spcAft>
            </a:pPr>
            <a:r>
              <a:rPr lang="es-ES" sz="1200" b="1" dirty="0">
                <a:latin typeface="+mj-lt"/>
                <a:ea typeface="Calibri" panose="020F0502020204030204" pitchFamily="34" charset="0"/>
                <a:cs typeface="Times New Roman" panose="02020603050405020304" pitchFamily="18" charset="0"/>
              </a:rPr>
              <a:t>DIRU SARREREN ITURRI BAKOITZAREN PISU ERLATIBOA, SEKTOREKO FINANTZIAZIO OSOAREKIKO. (%)</a:t>
            </a:r>
          </a:p>
        </p:txBody>
      </p:sp>
      <p:sp>
        <p:nvSpPr>
          <p:cNvPr id="5" name="Rectángulo 4">
            <a:extLst>
              <a:ext uri="{FF2B5EF4-FFF2-40B4-BE49-F238E27FC236}">
                <a16:creationId xmlns:a16="http://schemas.microsoft.com/office/drawing/2014/main" id="{4858F802-9243-4E0B-AA57-D804D53869DB}"/>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B3519F8B-5A6B-48E8-948E-FEC9DB2AB2F5}"/>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BFDE3A84-7E8D-496C-9514-69F28C266E30}"/>
              </a:ext>
            </a:extLst>
          </p:cNvPr>
          <p:cNvSpPr txBox="1"/>
          <p:nvPr/>
        </p:nvSpPr>
        <p:spPr>
          <a:xfrm>
            <a:off x="7998617" y="191961"/>
            <a:ext cx="3678148"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a:t>NONDIK DATOR FINANTZIAZIOA?</a:t>
            </a:r>
            <a:endParaRPr lang="es-ES" dirty="0"/>
          </a:p>
        </p:txBody>
      </p:sp>
      <p:pic>
        <p:nvPicPr>
          <p:cNvPr id="10" name="Imagen 9">
            <a:extLst>
              <a:ext uri="{FF2B5EF4-FFF2-40B4-BE49-F238E27FC236}">
                <a16:creationId xmlns:a16="http://schemas.microsoft.com/office/drawing/2014/main" id="{F4F3BD6E-0CA0-411C-9F7B-197FCE943088}"/>
              </a:ext>
            </a:extLst>
          </p:cNvPr>
          <p:cNvPicPr/>
          <p:nvPr/>
        </p:nvPicPr>
        <p:blipFill rotWithShape="1">
          <a:blip r:embed="rId4" cstate="print">
            <a:extLst>
              <a:ext uri="{28A0092B-C50C-407E-A947-70E740481C1C}">
                <a14:useLocalDpi xmlns:a14="http://schemas.microsoft.com/office/drawing/2010/main" val="0"/>
              </a:ext>
            </a:extLst>
          </a:blip>
          <a:srcRect t="8059" r="1029" b="12456"/>
          <a:stretch/>
        </p:blipFill>
        <p:spPr bwMode="auto">
          <a:xfrm>
            <a:off x="954106" y="1171844"/>
            <a:ext cx="5643917" cy="42428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557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1769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a:solidFill>
                  <a:srgbClr val="122731"/>
                </a:solidFill>
                <a:latin typeface="Montserrat" charset="0"/>
                <a:ea typeface="Montserrat"/>
                <a:cs typeface="Montserrat" charset="0"/>
              </a:rPr>
              <a:t>KUDEAKETA ETA KOMUNIKAZIO ESTRATEGIAK</a:t>
            </a:r>
            <a:endParaRPr lang="en-US" sz="3733" b="1" dirty="0">
              <a:solidFill>
                <a:srgbClr val="122731"/>
              </a:solidFill>
              <a:latin typeface="Montserrat" charset="0"/>
              <a:ea typeface="Montserrat"/>
              <a:cs typeface="Montserrat" charset="0"/>
            </a:endParaRP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3511268917"/>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1573" y="425341"/>
            <a:ext cx="4764505" cy="5586137"/>
          </a:xfrm>
          <a:noFill/>
          <a:ln>
            <a:noFill/>
          </a:ln>
        </p:spPr>
        <p:txBody>
          <a:bodyPr vert="horz" lIns="45712" tIns="22856" rIns="45712" bIns="22856" rtlCol="0" anchor="ctr">
            <a:spAutoFit/>
          </a:bodyPr>
          <a:lstStyle/>
          <a:p>
            <a:pPr algn="just"/>
            <a:r>
              <a:rPr lang="es-ES" sz="1600" dirty="0">
                <a:solidFill>
                  <a:srgbClr val="122731"/>
                </a:solidFill>
                <a:latin typeface="Montserrat" charset="0"/>
              </a:rPr>
              <a:t>4 </a:t>
            </a:r>
            <a:r>
              <a:rPr lang="es-ES" sz="1600" dirty="0" err="1">
                <a:solidFill>
                  <a:srgbClr val="122731"/>
                </a:solidFill>
                <a:latin typeface="Montserrat" charset="0"/>
              </a:rPr>
              <a:t>erakundetik</a:t>
            </a:r>
            <a:r>
              <a:rPr lang="es-ES" sz="1600" dirty="0">
                <a:solidFill>
                  <a:srgbClr val="122731"/>
                </a:solidFill>
                <a:latin typeface="Montserrat" charset="0"/>
              </a:rPr>
              <a:t> 1ek </a:t>
            </a:r>
            <a:r>
              <a:rPr lang="es-ES" sz="1600" dirty="0" err="1">
                <a:solidFill>
                  <a:srgbClr val="122731"/>
                </a:solidFill>
                <a:latin typeface="Montserrat" charset="0"/>
              </a:rPr>
              <a:t>baino</a:t>
            </a:r>
            <a:r>
              <a:rPr lang="es-ES" sz="1600" dirty="0">
                <a:solidFill>
                  <a:srgbClr val="122731"/>
                </a:solidFill>
                <a:latin typeface="Montserrat" charset="0"/>
              </a:rPr>
              <a:t> </a:t>
            </a:r>
            <a:r>
              <a:rPr lang="es-ES" sz="1600" dirty="0" err="1">
                <a:solidFill>
                  <a:srgbClr val="122731"/>
                </a:solidFill>
                <a:latin typeface="Montserrat" charset="0"/>
              </a:rPr>
              <a:t>gehiagok</a:t>
            </a:r>
            <a:r>
              <a:rPr lang="es-ES" sz="1600" dirty="0">
                <a:solidFill>
                  <a:srgbClr val="122731"/>
                </a:solidFill>
                <a:latin typeface="Montserrat" charset="0"/>
              </a:rPr>
              <a:t> </a:t>
            </a:r>
            <a:r>
              <a:rPr lang="es-ES" sz="1600" dirty="0" err="1">
                <a:solidFill>
                  <a:srgbClr val="122731"/>
                </a:solidFill>
                <a:latin typeface="Montserrat" charset="0"/>
              </a:rPr>
              <a:t>kode</a:t>
            </a:r>
            <a:r>
              <a:rPr lang="es-ES" sz="1600" dirty="0">
                <a:solidFill>
                  <a:srgbClr val="122731"/>
                </a:solidFill>
                <a:latin typeface="Montserrat" charset="0"/>
              </a:rPr>
              <a:t> </a:t>
            </a:r>
            <a:r>
              <a:rPr lang="es-ES" sz="1600" dirty="0" err="1">
                <a:solidFill>
                  <a:srgbClr val="122731"/>
                </a:solidFill>
                <a:latin typeface="Montserrat" charset="0"/>
              </a:rPr>
              <a:t>etikoa</a:t>
            </a:r>
            <a:r>
              <a:rPr lang="es-ES" sz="1600" dirty="0">
                <a:solidFill>
                  <a:srgbClr val="122731"/>
                </a:solidFill>
                <a:latin typeface="Montserrat" charset="0"/>
              </a:rPr>
              <a:t> </a:t>
            </a:r>
            <a:r>
              <a:rPr lang="es-ES" sz="1600" dirty="0" err="1">
                <a:solidFill>
                  <a:srgbClr val="122731"/>
                </a:solidFill>
                <a:latin typeface="Montserrat" charset="0"/>
              </a:rPr>
              <a:t>dute</a:t>
            </a:r>
            <a:r>
              <a:rPr lang="es-ES" sz="1600" dirty="0">
                <a:solidFill>
                  <a:srgbClr val="122731"/>
                </a:solidFill>
                <a:latin typeface="Montserrat" charset="0"/>
              </a:rPr>
              <a:t>, eta </a:t>
            </a:r>
            <a:r>
              <a:rPr lang="es-ES" sz="1600" dirty="0" err="1">
                <a:solidFill>
                  <a:srgbClr val="122731"/>
                </a:solidFill>
                <a:latin typeface="Montserrat" charset="0"/>
              </a:rPr>
              <a:t>erakundeen</a:t>
            </a:r>
            <a:r>
              <a:rPr lang="es-ES" sz="1600" dirty="0">
                <a:solidFill>
                  <a:srgbClr val="122731"/>
                </a:solidFill>
                <a:latin typeface="Montserrat" charset="0"/>
              </a:rPr>
              <a:t> % 43,7k </a:t>
            </a:r>
            <a:r>
              <a:rPr lang="es-ES" sz="1600" dirty="0" err="1">
                <a:solidFill>
                  <a:srgbClr val="122731"/>
                </a:solidFill>
                <a:latin typeface="Montserrat" charset="0"/>
              </a:rPr>
              <a:t>kode</a:t>
            </a:r>
            <a:r>
              <a:rPr lang="es-ES" sz="1600" dirty="0">
                <a:solidFill>
                  <a:srgbClr val="122731"/>
                </a:solidFill>
                <a:latin typeface="Montserrat" charset="0"/>
              </a:rPr>
              <a:t> </a:t>
            </a:r>
            <a:r>
              <a:rPr lang="es-ES" sz="1600" dirty="0" err="1">
                <a:solidFill>
                  <a:srgbClr val="122731"/>
                </a:solidFill>
                <a:latin typeface="Montserrat" charset="0"/>
              </a:rPr>
              <a:t>horrekin</a:t>
            </a:r>
            <a:r>
              <a:rPr lang="es-ES" sz="1600" dirty="0">
                <a:solidFill>
                  <a:srgbClr val="122731"/>
                </a:solidFill>
                <a:latin typeface="Montserrat" charset="0"/>
              </a:rPr>
              <a:t> </a:t>
            </a:r>
            <a:r>
              <a:rPr lang="es-ES" sz="1600" dirty="0" err="1">
                <a:solidFill>
                  <a:srgbClr val="122731"/>
                </a:solidFill>
                <a:latin typeface="Montserrat" charset="0"/>
              </a:rPr>
              <a:t>lotutako</a:t>
            </a:r>
            <a:r>
              <a:rPr lang="es-ES" sz="1600" dirty="0">
                <a:solidFill>
                  <a:srgbClr val="122731"/>
                </a:solidFill>
                <a:latin typeface="Montserrat" charset="0"/>
              </a:rPr>
              <a:t> </a:t>
            </a:r>
            <a:r>
              <a:rPr lang="es-ES" sz="1600" dirty="0" err="1">
                <a:solidFill>
                  <a:srgbClr val="122731"/>
                </a:solidFill>
                <a:latin typeface="Montserrat" charset="0"/>
              </a:rPr>
              <a:t>ekintzak</a:t>
            </a:r>
            <a:r>
              <a:rPr lang="es-ES" sz="1600" dirty="0">
                <a:solidFill>
                  <a:srgbClr val="122731"/>
                </a:solidFill>
                <a:latin typeface="Montserrat" charset="0"/>
              </a:rPr>
              <a:t> </a:t>
            </a:r>
            <a:r>
              <a:rPr lang="es-ES" sz="1600" dirty="0" err="1">
                <a:solidFill>
                  <a:srgbClr val="122731"/>
                </a:solidFill>
                <a:latin typeface="Montserrat" charset="0"/>
              </a:rPr>
              <a:t>egiten</a:t>
            </a:r>
            <a:r>
              <a:rPr lang="es-ES" sz="1600" dirty="0">
                <a:solidFill>
                  <a:srgbClr val="122731"/>
                </a:solidFill>
                <a:latin typeface="Montserrat" charset="0"/>
              </a:rPr>
              <a:t> </a:t>
            </a:r>
            <a:r>
              <a:rPr lang="es-ES" sz="1600" dirty="0" err="1">
                <a:solidFill>
                  <a:srgbClr val="122731"/>
                </a:solidFill>
                <a:latin typeface="Montserrat" charset="0"/>
              </a:rPr>
              <a:t>dituzte</a:t>
            </a:r>
            <a:r>
              <a:rPr lang="es-ES" sz="1600" dirty="0">
                <a:solidFill>
                  <a:srgbClr val="122731"/>
                </a:solidFill>
                <a:latin typeface="Montserrat" charset="0"/>
              </a:rPr>
              <a:t>, </a:t>
            </a:r>
            <a:r>
              <a:rPr lang="es-ES" sz="1600" dirty="0" err="1">
                <a:solidFill>
                  <a:srgbClr val="122731"/>
                </a:solidFill>
                <a:latin typeface="Montserrat" charset="0"/>
              </a:rPr>
              <a:t>nahiz</a:t>
            </a:r>
            <a:r>
              <a:rPr lang="es-ES" sz="1600" dirty="0">
                <a:solidFill>
                  <a:srgbClr val="122731"/>
                </a:solidFill>
                <a:latin typeface="Montserrat" charset="0"/>
              </a:rPr>
              <a:t> eta </a:t>
            </a:r>
            <a:r>
              <a:rPr lang="es-ES" sz="1600" dirty="0" err="1">
                <a:solidFill>
                  <a:srgbClr val="122731"/>
                </a:solidFill>
                <a:latin typeface="Montserrat" charset="0"/>
              </a:rPr>
              <a:t>idatziz</a:t>
            </a:r>
            <a:r>
              <a:rPr lang="es-ES" sz="1600" dirty="0">
                <a:solidFill>
                  <a:srgbClr val="122731"/>
                </a:solidFill>
                <a:latin typeface="Montserrat" charset="0"/>
              </a:rPr>
              <a:t> </a:t>
            </a:r>
            <a:r>
              <a:rPr lang="es-ES" sz="1600" dirty="0" err="1">
                <a:solidFill>
                  <a:srgbClr val="122731"/>
                </a:solidFill>
                <a:latin typeface="Montserrat" charset="0"/>
              </a:rPr>
              <a:t>ez</a:t>
            </a:r>
            <a:r>
              <a:rPr lang="es-ES" sz="1600" dirty="0">
                <a:solidFill>
                  <a:srgbClr val="122731"/>
                </a:solidFill>
                <a:latin typeface="Montserrat" charset="0"/>
              </a:rPr>
              <a:t> izan. </a:t>
            </a:r>
            <a:br>
              <a:rPr lang="es-ES" sz="1600" dirty="0">
                <a:solidFill>
                  <a:srgbClr val="122731"/>
                </a:solidFill>
                <a:latin typeface="Montserrat" charset="0"/>
              </a:rPr>
            </a:br>
            <a:br>
              <a:rPr lang="es-ES" sz="1600" dirty="0">
                <a:solidFill>
                  <a:srgbClr val="122731"/>
                </a:solidFill>
                <a:latin typeface="Montserrat" charset="0"/>
              </a:rPr>
            </a:br>
            <a:r>
              <a:rPr lang="es-ES" sz="1600" dirty="0">
                <a:solidFill>
                  <a:srgbClr val="122731"/>
                </a:solidFill>
                <a:latin typeface="Montserrat" charset="0"/>
              </a:rPr>
              <a:t>10 </a:t>
            </a:r>
            <a:r>
              <a:rPr lang="es-ES" sz="1600" dirty="0" err="1">
                <a:solidFill>
                  <a:srgbClr val="122731"/>
                </a:solidFill>
                <a:latin typeface="Montserrat" charset="0"/>
              </a:rPr>
              <a:t>erakundetik</a:t>
            </a:r>
            <a:r>
              <a:rPr lang="es-ES" sz="1600" dirty="0">
                <a:solidFill>
                  <a:srgbClr val="122731"/>
                </a:solidFill>
                <a:latin typeface="Montserrat" charset="0"/>
              </a:rPr>
              <a:t> </a:t>
            </a:r>
            <a:r>
              <a:rPr lang="es-ES" sz="1600" dirty="0" err="1">
                <a:solidFill>
                  <a:srgbClr val="122731"/>
                </a:solidFill>
                <a:latin typeface="Montserrat" charset="0"/>
              </a:rPr>
              <a:t>ia</a:t>
            </a:r>
            <a:r>
              <a:rPr lang="es-ES" sz="1600" dirty="0">
                <a:solidFill>
                  <a:srgbClr val="122731"/>
                </a:solidFill>
                <a:latin typeface="Montserrat" charset="0"/>
              </a:rPr>
              <a:t> 4k </a:t>
            </a:r>
            <a:r>
              <a:rPr lang="es-ES" sz="1600" dirty="0" err="1">
                <a:solidFill>
                  <a:srgbClr val="122731"/>
                </a:solidFill>
                <a:latin typeface="Montserrat" charset="0"/>
              </a:rPr>
              <a:t>proiektuen</a:t>
            </a:r>
            <a:r>
              <a:rPr lang="es-ES" sz="1600" dirty="0">
                <a:solidFill>
                  <a:srgbClr val="122731"/>
                </a:solidFill>
                <a:latin typeface="Montserrat" charset="0"/>
              </a:rPr>
              <a:t> </a:t>
            </a:r>
            <a:r>
              <a:rPr lang="es-ES" sz="1600" dirty="0" err="1">
                <a:solidFill>
                  <a:srgbClr val="122731"/>
                </a:solidFill>
                <a:latin typeface="Montserrat" charset="0"/>
              </a:rPr>
              <a:t>edo</a:t>
            </a:r>
            <a:r>
              <a:rPr lang="es-ES" sz="1600" dirty="0">
                <a:solidFill>
                  <a:srgbClr val="122731"/>
                </a:solidFill>
                <a:latin typeface="Montserrat" charset="0"/>
              </a:rPr>
              <a:t> </a:t>
            </a:r>
            <a:r>
              <a:rPr lang="es-ES" sz="1600" dirty="0" err="1">
                <a:solidFill>
                  <a:srgbClr val="122731"/>
                </a:solidFill>
                <a:latin typeface="Montserrat" charset="0"/>
              </a:rPr>
              <a:t>jardueren</a:t>
            </a:r>
            <a:r>
              <a:rPr lang="es-ES" sz="1600" dirty="0">
                <a:solidFill>
                  <a:srgbClr val="122731"/>
                </a:solidFill>
                <a:latin typeface="Montserrat" charset="0"/>
              </a:rPr>
              <a:t> </a:t>
            </a:r>
            <a:r>
              <a:rPr lang="es-ES" sz="1600" dirty="0" err="1">
                <a:solidFill>
                  <a:srgbClr val="122731"/>
                </a:solidFill>
                <a:latin typeface="Montserrat" charset="0"/>
              </a:rPr>
              <a:t>emaitzak</a:t>
            </a:r>
            <a:r>
              <a:rPr lang="es-ES" sz="1600" dirty="0">
                <a:solidFill>
                  <a:srgbClr val="122731"/>
                </a:solidFill>
                <a:latin typeface="Montserrat" charset="0"/>
              </a:rPr>
              <a:t> </a:t>
            </a:r>
            <a:r>
              <a:rPr lang="es-ES" sz="1600" dirty="0" err="1">
                <a:solidFill>
                  <a:srgbClr val="122731"/>
                </a:solidFill>
                <a:latin typeface="Montserrat" charset="0"/>
              </a:rPr>
              <a:t>edo</a:t>
            </a:r>
            <a:r>
              <a:rPr lang="es-ES" sz="1600" dirty="0">
                <a:solidFill>
                  <a:srgbClr val="122731"/>
                </a:solidFill>
                <a:latin typeface="Montserrat" charset="0"/>
              </a:rPr>
              <a:t> </a:t>
            </a:r>
            <a:r>
              <a:rPr lang="es-ES" sz="1600" dirty="0" err="1">
                <a:solidFill>
                  <a:srgbClr val="122731"/>
                </a:solidFill>
                <a:latin typeface="Montserrat" charset="0"/>
              </a:rPr>
              <a:t>inpaktua</a:t>
            </a:r>
            <a:r>
              <a:rPr lang="es-ES" sz="1600" dirty="0">
                <a:solidFill>
                  <a:srgbClr val="122731"/>
                </a:solidFill>
                <a:latin typeface="Montserrat" charset="0"/>
              </a:rPr>
              <a:t> </a:t>
            </a:r>
            <a:r>
              <a:rPr lang="es-ES" sz="1600" dirty="0" err="1">
                <a:solidFill>
                  <a:srgbClr val="122731"/>
                </a:solidFill>
                <a:latin typeface="Montserrat" charset="0"/>
              </a:rPr>
              <a:t>ebaluatzeko</a:t>
            </a:r>
            <a:r>
              <a:rPr lang="es-ES" sz="1600" dirty="0">
                <a:solidFill>
                  <a:srgbClr val="122731"/>
                </a:solidFill>
                <a:latin typeface="Montserrat" charset="0"/>
              </a:rPr>
              <a:t> sistema bat </a:t>
            </a:r>
            <a:r>
              <a:rPr lang="es-ES" sz="1600" dirty="0" err="1">
                <a:solidFill>
                  <a:srgbClr val="122731"/>
                </a:solidFill>
                <a:latin typeface="Montserrat" charset="0"/>
              </a:rPr>
              <a:t>dute</a:t>
            </a:r>
            <a:r>
              <a:rPr lang="es-ES" sz="1600" dirty="0">
                <a:solidFill>
                  <a:srgbClr val="122731"/>
                </a:solidFill>
                <a:latin typeface="Montserrat" charset="0"/>
              </a:rPr>
              <a:t> </a:t>
            </a:r>
            <a:r>
              <a:rPr lang="es-ES" sz="1600" dirty="0" err="1">
                <a:solidFill>
                  <a:srgbClr val="122731"/>
                </a:solidFill>
                <a:latin typeface="Montserrat" charset="0"/>
              </a:rPr>
              <a:t>formalizatuta</a:t>
            </a:r>
            <a:r>
              <a:rPr lang="es-ES" sz="1600" dirty="0">
                <a:solidFill>
                  <a:srgbClr val="122731"/>
                </a:solidFill>
                <a:latin typeface="Montserrat" charset="0"/>
              </a:rPr>
              <a:t>, eta % 38,9k </a:t>
            </a:r>
            <a:r>
              <a:rPr lang="es-ES" sz="1600" dirty="0" err="1">
                <a:solidFill>
                  <a:srgbClr val="122731"/>
                </a:solidFill>
                <a:latin typeface="Montserrat" charset="0"/>
              </a:rPr>
              <a:t>horrekin</a:t>
            </a:r>
            <a:r>
              <a:rPr lang="es-ES" sz="1600" dirty="0">
                <a:solidFill>
                  <a:srgbClr val="122731"/>
                </a:solidFill>
                <a:latin typeface="Montserrat" charset="0"/>
              </a:rPr>
              <a:t> </a:t>
            </a:r>
            <a:r>
              <a:rPr lang="es-ES" sz="1600" dirty="0" err="1">
                <a:solidFill>
                  <a:srgbClr val="122731"/>
                </a:solidFill>
                <a:latin typeface="Montserrat" charset="0"/>
              </a:rPr>
              <a:t>lotutako</a:t>
            </a:r>
            <a:r>
              <a:rPr lang="es-ES" sz="1600" dirty="0">
                <a:solidFill>
                  <a:srgbClr val="122731"/>
                </a:solidFill>
                <a:latin typeface="Montserrat" charset="0"/>
              </a:rPr>
              <a:t> </a:t>
            </a:r>
            <a:r>
              <a:rPr lang="es-ES" sz="1600" dirty="0" err="1">
                <a:solidFill>
                  <a:srgbClr val="122731"/>
                </a:solidFill>
                <a:latin typeface="Montserrat" charset="0"/>
              </a:rPr>
              <a:t>ekintzak</a:t>
            </a:r>
            <a:r>
              <a:rPr lang="es-ES" sz="1600" dirty="0">
                <a:solidFill>
                  <a:srgbClr val="122731"/>
                </a:solidFill>
                <a:latin typeface="Montserrat" charset="0"/>
              </a:rPr>
              <a:t> </a:t>
            </a:r>
            <a:r>
              <a:rPr lang="es-ES" sz="1600" dirty="0" err="1">
                <a:solidFill>
                  <a:srgbClr val="122731"/>
                </a:solidFill>
                <a:latin typeface="Montserrat" charset="0"/>
              </a:rPr>
              <a:t>egiten</a:t>
            </a:r>
            <a:r>
              <a:rPr lang="es-ES" sz="1600" dirty="0">
                <a:solidFill>
                  <a:srgbClr val="122731"/>
                </a:solidFill>
                <a:latin typeface="Montserrat" charset="0"/>
              </a:rPr>
              <a:t> </a:t>
            </a:r>
            <a:r>
              <a:rPr lang="es-ES" sz="1600" dirty="0" err="1">
                <a:solidFill>
                  <a:srgbClr val="122731"/>
                </a:solidFill>
                <a:latin typeface="Montserrat" charset="0"/>
              </a:rPr>
              <a:t>dituzte</a:t>
            </a:r>
            <a:r>
              <a:rPr lang="es-ES" sz="1600" dirty="0">
                <a:solidFill>
                  <a:srgbClr val="122731"/>
                </a:solidFill>
                <a:latin typeface="Montserrat" charset="0"/>
              </a:rPr>
              <a:t>.</a:t>
            </a:r>
            <a:br>
              <a:rPr lang="es-ES" sz="1600" dirty="0">
                <a:solidFill>
                  <a:srgbClr val="122731"/>
                </a:solidFill>
                <a:latin typeface="Montserrat" charset="0"/>
              </a:rPr>
            </a:br>
            <a:br>
              <a:rPr lang="es-ES" sz="1600" dirty="0">
                <a:solidFill>
                  <a:srgbClr val="122731"/>
                </a:solidFill>
                <a:latin typeface="Montserrat" charset="0"/>
              </a:rPr>
            </a:br>
            <a:r>
              <a:rPr lang="es-ES" sz="1600" dirty="0">
                <a:solidFill>
                  <a:srgbClr val="122731"/>
                </a:solidFill>
                <a:latin typeface="Montserrat" charset="0"/>
              </a:rPr>
              <a:t>10 </a:t>
            </a:r>
            <a:r>
              <a:rPr lang="es-ES" sz="1600" dirty="0" err="1">
                <a:solidFill>
                  <a:srgbClr val="122731"/>
                </a:solidFill>
                <a:latin typeface="Montserrat" charset="0"/>
              </a:rPr>
              <a:t>erakundetik</a:t>
            </a:r>
            <a:r>
              <a:rPr lang="es-ES" sz="1600" dirty="0">
                <a:solidFill>
                  <a:srgbClr val="122731"/>
                </a:solidFill>
                <a:latin typeface="Montserrat" charset="0"/>
              </a:rPr>
              <a:t> 7k, </a:t>
            </a:r>
            <a:r>
              <a:rPr lang="es-ES" sz="1600" dirty="0" err="1">
                <a:solidFill>
                  <a:srgbClr val="122731"/>
                </a:solidFill>
                <a:latin typeface="Montserrat" charset="0"/>
              </a:rPr>
              <a:t>gutxi</a:t>
            </a:r>
            <a:r>
              <a:rPr lang="es-ES" sz="1600" dirty="0">
                <a:solidFill>
                  <a:srgbClr val="122731"/>
                </a:solidFill>
                <a:latin typeface="Montserrat" charset="0"/>
              </a:rPr>
              <a:t> </a:t>
            </a:r>
            <a:r>
              <a:rPr lang="es-ES" sz="1600" dirty="0" err="1">
                <a:solidFill>
                  <a:srgbClr val="122731"/>
                </a:solidFill>
                <a:latin typeface="Montserrat" charset="0"/>
              </a:rPr>
              <a:t>gorabehera</a:t>
            </a:r>
            <a:r>
              <a:rPr lang="es-ES" sz="1600" dirty="0">
                <a:solidFill>
                  <a:srgbClr val="122731"/>
                </a:solidFill>
                <a:latin typeface="Montserrat" charset="0"/>
              </a:rPr>
              <a:t>, </a:t>
            </a:r>
            <a:r>
              <a:rPr lang="es-ES" sz="1600" dirty="0" err="1">
                <a:solidFill>
                  <a:srgbClr val="122731"/>
                </a:solidFill>
                <a:latin typeface="Montserrat" charset="0"/>
              </a:rPr>
              <a:t>gizonen</a:t>
            </a:r>
            <a:r>
              <a:rPr lang="es-ES" sz="1600" dirty="0">
                <a:solidFill>
                  <a:srgbClr val="122731"/>
                </a:solidFill>
                <a:latin typeface="Montserrat" charset="0"/>
              </a:rPr>
              <a:t> eta </a:t>
            </a:r>
            <a:r>
              <a:rPr lang="es-ES" sz="1600" dirty="0" err="1">
                <a:solidFill>
                  <a:srgbClr val="122731"/>
                </a:solidFill>
                <a:latin typeface="Montserrat" charset="0"/>
              </a:rPr>
              <a:t>emakumeen</a:t>
            </a:r>
            <a:r>
              <a:rPr lang="es-ES" sz="1600" dirty="0">
                <a:solidFill>
                  <a:srgbClr val="122731"/>
                </a:solidFill>
                <a:latin typeface="Montserrat" charset="0"/>
              </a:rPr>
              <a:t> </a:t>
            </a:r>
            <a:r>
              <a:rPr lang="es-ES" sz="1600" dirty="0" err="1">
                <a:solidFill>
                  <a:srgbClr val="122731"/>
                </a:solidFill>
                <a:latin typeface="Montserrat" charset="0"/>
              </a:rPr>
              <a:t>arteko</a:t>
            </a:r>
            <a:r>
              <a:rPr lang="es-ES" sz="1600" dirty="0">
                <a:solidFill>
                  <a:srgbClr val="122731"/>
                </a:solidFill>
                <a:latin typeface="Montserrat" charset="0"/>
              </a:rPr>
              <a:t> </a:t>
            </a:r>
            <a:r>
              <a:rPr lang="es-ES" sz="1600" dirty="0" err="1">
                <a:solidFill>
                  <a:srgbClr val="122731"/>
                </a:solidFill>
                <a:latin typeface="Montserrat" charset="0"/>
              </a:rPr>
              <a:t>berdintasunarekin</a:t>
            </a:r>
            <a:r>
              <a:rPr lang="es-ES" sz="1600" dirty="0">
                <a:solidFill>
                  <a:srgbClr val="122731"/>
                </a:solidFill>
                <a:latin typeface="Montserrat" charset="0"/>
              </a:rPr>
              <a:t> </a:t>
            </a:r>
            <a:r>
              <a:rPr lang="es-ES" sz="1600" dirty="0" err="1">
                <a:solidFill>
                  <a:srgbClr val="122731"/>
                </a:solidFill>
                <a:latin typeface="Montserrat" charset="0"/>
              </a:rPr>
              <a:t>lotutako</a:t>
            </a:r>
            <a:r>
              <a:rPr lang="es-ES" sz="1600" dirty="0">
                <a:solidFill>
                  <a:srgbClr val="122731"/>
                </a:solidFill>
                <a:latin typeface="Montserrat" charset="0"/>
              </a:rPr>
              <a:t> </a:t>
            </a:r>
            <a:r>
              <a:rPr lang="es-ES" sz="1600" dirty="0" err="1">
                <a:solidFill>
                  <a:srgbClr val="122731"/>
                </a:solidFill>
                <a:latin typeface="Montserrat" charset="0"/>
              </a:rPr>
              <a:t>ekintzak</a:t>
            </a:r>
            <a:r>
              <a:rPr lang="es-ES" sz="1600" dirty="0">
                <a:solidFill>
                  <a:srgbClr val="122731"/>
                </a:solidFill>
                <a:latin typeface="Montserrat" charset="0"/>
              </a:rPr>
              <a:t> </a:t>
            </a:r>
            <a:r>
              <a:rPr lang="es-ES" sz="1600" dirty="0" err="1">
                <a:solidFill>
                  <a:srgbClr val="122731"/>
                </a:solidFill>
                <a:latin typeface="Montserrat" charset="0"/>
              </a:rPr>
              <a:t>egiten</a:t>
            </a:r>
            <a:r>
              <a:rPr lang="es-ES" sz="1600" dirty="0">
                <a:solidFill>
                  <a:srgbClr val="122731"/>
                </a:solidFill>
                <a:latin typeface="Montserrat" charset="0"/>
              </a:rPr>
              <a:t> </a:t>
            </a:r>
            <a:r>
              <a:rPr lang="es-ES" sz="1600" dirty="0" err="1">
                <a:solidFill>
                  <a:srgbClr val="122731"/>
                </a:solidFill>
                <a:latin typeface="Montserrat" charset="0"/>
              </a:rPr>
              <a:t>dituzte</a:t>
            </a:r>
            <a:r>
              <a:rPr lang="es-ES" sz="1600" dirty="0">
                <a:solidFill>
                  <a:srgbClr val="122731"/>
                </a:solidFill>
                <a:latin typeface="Montserrat" charset="0"/>
              </a:rPr>
              <a:t>, eta % 31,1ek </a:t>
            </a:r>
            <a:r>
              <a:rPr lang="es-ES" sz="1600" dirty="0" err="1">
                <a:solidFill>
                  <a:srgbClr val="122731"/>
                </a:solidFill>
                <a:latin typeface="Montserrat" charset="0"/>
              </a:rPr>
              <a:t>berdintasun</a:t>
            </a:r>
            <a:r>
              <a:rPr lang="es-ES" sz="1600" dirty="0">
                <a:solidFill>
                  <a:srgbClr val="122731"/>
                </a:solidFill>
                <a:latin typeface="Montserrat" charset="0"/>
              </a:rPr>
              <a:t>-plan </a:t>
            </a:r>
            <a:r>
              <a:rPr lang="es-ES" sz="1600" dirty="0" err="1">
                <a:solidFill>
                  <a:srgbClr val="122731"/>
                </a:solidFill>
                <a:latin typeface="Montserrat" charset="0"/>
              </a:rPr>
              <a:t>formalizatu</a:t>
            </a:r>
            <a:r>
              <a:rPr lang="es-ES" sz="1600" dirty="0">
                <a:solidFill>
                  <a:srgbClr val="122731"/>
                </a:solidFill>
                <a:latin typeface="Montserrat" charset="0"/>
              </a:rPr>
              <a:t> bat </a:t>
            </a:r>
            <a:r>
              <a:rPr lang="es-ES" sz="1600" dirty="0" err="1">
                <a:solidFill>
                  <a:srgbClr val="122731"/>
                </a:solidFill>
                <a:latin typeface="Montserrat" charset="0"/>
              </a:rPr>
              <a:t>dute</a:t>
            </a:r>
            <a:r>
              <a:rPr lang="es-ES" sz="1600" dirty="0">
                <a:solidFill>
                  <a:srgbClr val="122731"/>
                </a:solidFill>
                <a:latin typeface="Montserrat" charset="0"/>
              </a:rPr>
              <a:t>. </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Erakundeen</a:t>
            </a:r>
            <a:r>
              <a:rPr lang="es-ES" sz="1600" dirty="0">
                <a:solidFill>
                  <a:srgbClr val="122731"/>
                </a:solidFill>
                <a:latin typeface="Montserrat" charset="0"/>
              </a:rPr>
              <a:t> % 46,1ek </a:t>
            </a:r>
            <a:r>
              <a:rPr lang="es-ES" sz="1600" dirty="0" err="1">
                <a:solidFill>
                  <a:srgbClr val="122731"/>
                </a:solidFill>
                <a:latin typeface="Montserrat" charset="0"/>
              </a:rPr>
              <a:t>diskriminaziorik</a:t>
            </a:r>
            <a:r>
              <a:rPr lang="es-ES" sz="1600" dirty="0">
                <a:solidFill>
                  <a:srgbClr val="122731"/>
                </a:solidFill>
                <a:latin typeface="Montserrat" charset="0"/>
              </a:rPr>
              <a:t> </a:t>
            </a:r>
            <a:r>
              <a:rPr lang="es-ES" sz="1600" dirty="0" err="1">
                <a:solidFill>
                  <a:srgbClr val="122731"/>
                </a:solidFill>
                <a:latin typeface="Montserrat" charset="0"/>
              </a:rPr>
              <a:t>ezarekin</a:t>
            </a:r>
            <a:r>
              <a:rPr lang="es-ES" sz="1600" dirty="0">
                <a:solidFill>
                  <a:srgbClr val="122731"/>
                </a:solidFill>
                <a:latin typeface="Montserrat" charset="0"/>
              </a:rPr>
              <a:t> </a:t>
            </a:r>
            <a:r>
              <a:rPr lang="es-ES" sz="1600" dirty="0" err="1">
                <a:solidFill>
                  <a:srgbClr val="122731"/>
                </a:solidFill>
                <a:latin typeface="Montserrat" charset="0"/>
              </a:rPr>
              <a:t>lotutako</a:t>
            </a:r>
            <a:r>
              <a:rPr lang="es-ES" sz="1600" dirty="0">
                <a:solidFill>
                  <a:srgbClr val="122731"/>
                </a:solidFill>
                <a:latin typeface="Montserrat" charset="0"/>
              </a:rPr>
              <a:t> </a:t>
            </a:r>
            <a:r>
              <a:rPr lang="es-ES" sz="1600" dirty="0" err="1">
                <a:solidFill>
                  <a:srgbClr val="122731"/>
                </a:solidFill>
                <a:latin typeface="Montserrat" charset="0"/>
              </a:rPr>
              <a:t>ekintzak</a:t>
            </a:r>
            <a:r>
              <a:rPr lang="es-ES" sz="1600" dirty="0">
                <a:solidFill>
                  <a:srgbClr val="122731"/>
                </a:solidFill>
                <a:latin typeface="Montserrat" charset="0"/>
              </a:rPr>
              <a:t> </a:t>
            </a:r>
            <a:r>
              <a:rPr lang="es-ES" sz="1600" dirty="0" err="1">
                <a:solidFill>
                  <a:srgbClr val="122731"/>
                </a:solidFill>
                <a:latin typeface="Montserrat" charset="0"/>
              </a:rPr>
              <a:t>garatzen</a:t>
            </a:r>
            <a:r>
              <a:rPr lang="es-ES" sz="1600" dirty="0">
                <a:solidFill>
                  <a:srgbClr val="122731"/>
                </a:solidFill>
                <a:latin typeface="Montserrat" charset="0"/>
              </a:rPr>
              <a:t> </a:t>
            </a:r>
            <a:r>
              <a:rPr lang="es-ES" sz="1600" dirty="0" err="1">
                <a:solidFill>
                  <a:srgbClr val="122731"/>
                </a:solidFill>
                <a:latin typeface="Montserrat" charset="0"/>
              </a:rPr>
              <a:t>ditu</a:t>
            </a:r>
            <a:r>
              <a:rPr lang="es-ES" sz="1600" dirty="0">
                <a:solidFill>
                  <a:srgbClr val="122731"/>
                </a:solidFill>
                <a:latin typeface="Montserrat" charset="0"/>
              </a:rPr>
              <a:t>, eta % 12,4k </a:t>
            </a:r>
            <a:r>
              <a:rPr lang="es-ES" sz="1600" dirty="0" err="1">
                <a:solidFill>
                  <a:srgbClr val="122731"/>
                </a:solidFill>
                <a:latin typeface="Montserrat" charset="0"/>
              </a:rPr>
              <a:t>alderdi</a:t>
            </a:r>
            <a:r>
              <a:rPr lang="es-ES" sz="1600" dirty="0">
                <a:solidFill>
                  <a:srgbClr val="122731"/>
                </a:solidFill>
                <a:latin typeface="Montserrat" charset="0"/>
              </a:rPr>
              <a:t> </a:t>
            </a:r>
            <a:r>
              <a:rPr lang="es-ES" sz="1600" dirty="0" err="1">
                <a:solidFill>
                  <a:srgbClr val="122731"/>
                </a:solidFill>
                <a:latin typeface="Montserrat" charset="0"/>
              </a:rPr>
              <a:t>horri</a:t>
            </a:r>
            <a:r>
              <a:rPr lang="es-ES" sz="1600" dirty="0">
                <a:solidFill>
                  <a:srgbClr val="122731"/>
                </a:solidFill>
                <a:latin typeface="Montserrat" charset="0"/>
              </a:rPr>
              <a:t> </a:t>
            </a:r>
            <a:r>
              <a:rPr lang="es-ES" sz="1600" dirty="0" err="1">
                <a:solidFill>
                  <a:srgbClr val="122731"/>
                </a:solidFill>
                <a:latin typeface="Montserrat" charset="0"/>
              </a:rPr>
              <a:t>lotutako</a:t>
            </a:r>
            <a:r>
              <a:rPr lang="es-ES" sz="1600" dirty="0">
                <a:solidFill>
                  <a:srgbClr val="122731"/>
                </a:solidFill>
                <a:latin typeface="Montserrat" charset="0"/>
              </a:rPr>
              <a:t> </a:t>
            </a:r>
            <a:r>
              <a:rPr lang="es-ES" sz="1600" dirty="0" err="1">
                <a:solidFill>
                  <a:srgbClr val="122731"/>
                </a:solidFill>
                <a:latin typeface="Montserrat" charset="0"/>
              </a:rPr>
              <a:t>protokolo</a:t>
            </a:r>
            <a:r>
              <a:rPr lang="es-ES" sz="1600" dirty="0">
                <a:solidFill>
                  <a:srgbClr val="122731"/>
                </a:solidFill>
                <a:latin typeface="Montserrat" charset="0"/>
              </a:rPr>
              <a:t> bat du. </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Erakundeen</a:t>
            </a:r>
            <a:r>
              <a:rPr lang="es-ES" sz="1600" dirty="0">
                <a:solidFill>
                  <a:srgbClr val="122731"/>
                </a:solidFill>
                <a:latin typeface="Montserrat" charset="0"/>
              </a:rPr>
              <a:t> % 16,3k </a:t>
            </a:r>
            <a:r>
              <a:rPr lang="es-ES" sz="1600" dirty="0" err="1">
                <a:solidFill>
                  <a:srgbClr val="122731"/>
                </a:solidFill>
                <a:latin typeface="Montserrat" charset="0"/>
              </a:rPr>
              <a:t>gardentasunarekin</a:t>
            </a:r>
            <a:r>
              <a:rPr lang="es-ES" sz="1600" dirty="0">
                <a:solidFill>
                  <a:srgbClr val="122731"/>
                </a:solidFill>
                <a:latin typeface="Montserrat" charset="0"/>
              </a:rPr>
              <a:t> </a:t>
            </a:r>
            <a:r>
              <a:rPr lang="es-ES" sz="1600" dirty="0" err="1">
                <a:solidFill>
                  <a:srgbClr val="122731"/>
                </a:solidFill>
                <a:latin typeface="Montserrat" charset="0"/>
              </a:rPr>
              <a:t>lotutako</a:t>
            </a:r>
            <a:r>
              <a:rPr lang="es-ES" sz="1600" dirty="0">
                <a:solidFill>
                  <a:srgbClr val="122731"/>
                </a:solidFill>
                <a:latin typeface="Montserrat" charset="0"/>
              </a:rPr>
              <a:t> </a:t>
            </a:r>
            <a:r>
              <a:rPr lang="es-ES" sz="1600" dirty="0" err="1">
                <a:solidFill>
                  <a:srgbClr val="122731"/>
                </a:solidFill>
                <a:latin typeface="Montserrat" charset="0"/>
              </a:rPr>
              <a:t>ekintzak</a:t>
            </a:r>
            <a:r>
              <a:rPr lang="es-ES" sz="1600" dirty="0">
                <a:solidFill>
                  <a:srgbClr val="122731"/>
                </a:solidFill>
                <a:latin typeface="Montserrat" charset="0"/>
              </a:rPr>
              <a:t> </a:t>
            </a:r>
            <a:r>
              <a:rPr lang="es-ES" sz="1600" dirty="0" err="1">
                <a:solidFill>
                  <a:srgbClr val="122731"/>
                </a:solidFill>
                <a:latin typeface="Montserrat" charset="0"/>
              </a:rPr>
              <a:t>garatzen</a:t>
            </a:r>
            <a:r>
              <a:rPr lang="es-ES" sz="1600" dirty="0">
                <a:solidFill>
                  <a:srgbClr val="122731"/>
                </a:solidFill>
                <a:latin typeface="Montserrat" charset="0"/>
              </a:rPr>
              <a:t> </a:t>
            </a:r>
            <a:r>
              <a:rPr lang="es-ES" sz="1600" dirty="0" err="1">
                <a:solidFill>
                  <a:srgbClr val="122731"/>
                </a:solidFill>
                <a:latin typeface="Montserrat" charset="0"/>
              </a:rPr>
              <a:t>ditu</a:t>
            </a:r>
            <a:r>
              <a:rPr lang="es-ES" sz="1600" dirty="0">
                <a:solidFill>
                  <a:srgbClr val="122731"/>
                </a:solidFill>
                <a:latin typeface="Montserrat" charset="0"/>
              </a:rPr>
              <a:t>, eta % 2,8k </a:t>
            </a:r>
            <a:r>
              <a:rPr lang="es-ES" sz="1600" dirty="0" err="1">
                <a:solidFill>
                  <a:srgbClr val="122731"/>
                </a:solidFill>
                <a:latin typeface="Montserrat" charset="0"/>
              </a:rPr>
              <a:t>gardentasun</a:t>
            </a:r>
            <a:r>
              <a:rPr lang="es-ES" sz="1600" dirty="0">
                <a:solidFill>
                  <a:srgbClr val="122731"/>
                </a:solidFill>
                <a:latin typeface="Montserrat" charset="0"/>
              </a:rPr>
              <a:t>-plana du.</a:t>
            </a:r>
            <a:br>
              <a:rPr lang="es-ES" sz="1600" dirty="0">
                <a:solidFill>
                  <a:srgbClr val="122731"/>
                </a:solidFill>
                <a:latin typeface="Montserrat" charset="0"/>
              </a:rPr>
            </a:br>
            <a:endParaRPr lang="es-ES" sz="1600" dirty="0">
              <a:solidFill>
                <a:srgbClr val="122731"/>
              </a:solidFill>
              <a:latin typeface="Montserrat" charset="0"/>
            </a:endParaRPr>
          </a:p>
        </p:txBody>
      </p:sp>
      <p:sp>
        <p:nvSpPr>
          <p:cNvPr id="3" name="Rectángulo 2"/>
          <p:cNvSpPr/>
          <p:nvPr/>
        </p:nvSpPr>
        <p:spPr>
          <a:xfrm>
            <a:off x="542257" y="1424692"/>
            <a:ext cx="6096000" cy="504625"/>
          </a:xfrm>
          <a:prstGeom prst="rect">
            <a:avLst/>
          </a:prstGeom>
        </p:spPr>
        <p:txBody>
          <a:bodyPr>
            <a:spAutoFit/>
          </a:bodyPr>
          <a:lstStyle/>
          <a:p>
            <a:pPr algn="ctr">
              <a:lnSpc>
                <a:spcPct val="115000"/>
              </a:lnSpc>
              <a:spcAft>
                <a:spcPts val="1000"/>
              </a:spcAft>
            </a:pPr>
            <a:r>
              <a:rPr lang="eu-ES" sz="1200" b="1" dirty="0">
                <a:latin typeface="+mj-lt"/>
                <a:cs typeface="Times New Roman" panose="02020603050405020304" pitchFamily="18" charset="0"/>
              </a:rPr>
              <a:t>ERAKUNDEEN BANAKETA, ZENBAIT KUDEAKETA TRESNA ZENBATERAINO BARNERATUTA DITUZTEN KONTUAN HARTUTA</a:t>
            </a:r>
            <a:r>
              <a:rPr lang="es-ES" sz="1200" b="1" dirty="0">
                <a:latin typeface="+mj-lt"/>
                <a:cs typeface="Times New Roman" panose="02020603050405020304" pitchFamily="18" charset="0"/>
              </a:rPr>
              <a:t>. (%)</a:t>
            </a:r>
          </a:p>
        </p:txBody>
      </p:sp>
      <p:sp>
        <p:nvSpPr>
          <p:cNvPr id="5" name="Rectángulo 4">
            <a:extLst>
              <a:ext uri="{FF2B5EF4-FFF2-40B4-BE49-F238E27FC236}">
                <a16:creationId xmlns:a16="http://schemas.microsoft.com/office/drawing/2014/main" id="{4146E16E-9667-49E1-AF59-9448F51A90FB}"/>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D5AF2084-F7DB-4921-A9C2-EAC989C785BD}"/>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CEC28F3C-8B16-4814-B2C4-CB8342378C39}"/>
              </a:ext>
            </a:extLst>
          </p:cNvPr>
          <p:cNvSpPr txBox="1"/>
          <p:nvPr/>
        </p:nvSpPr>
        <p:spPr>
          <a:xfrm>
            <a:off x="535409" y="484258"/>
            <a:ext cx="6102848"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ZER KUDEAKETA TRESNA ERABILTZEN DITUZTE?</a:t>
            </a:r>
          </a:p>
        </p:txBody>
      </p:sp>
      <p:pic>
        <p:nvPicPr>
          <p:cNvPr id="9" name="Imagen 8">
            <a:extLst>
              <a:ext uri="{FF2B5EF4-FFF2-40B4-BE49-F238E27FC236}">
                <a16:creationId xmlns:a16="http://schemas.microsoft.com/office/drawing/2014/main" id="{B570AFAB-A9F3-4567-9119-19CB6522D4B0}"/>
              </a:ext>
            </a:extLst>
          </p:cNvPr>
          <p:cNvPicPr/>
          <p:nvPr/>
        </p:nvPicPr>
        <p:blipFill rotWithShape="1">
          <a:blip r:embed="rId4"/>
          <a:srcRect l="27122" t="41856" r="33730" b="17538"/>
          <a:stretch/>
        </p:blipFill>
        <p:spPr bwMode="auto">
          <a:xfrm>
            <a:off x="535409" y="1929317"/>
            <a:ext cx="6501814" cy="37943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389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6561" y="638465"/>
            <a:ext cx="4633645" cy="5364537"/>
          </a:xfrm>
          <a:noFill/>
          <a:ln>
            <a:noFill/>
          </a:ln>
        </p:spPr>
        <p:txBody>
          <a:bodyPr vert="horz" lIns="45712" tIns="22856" rIns="45712" bIns="22856" rtlCol="0" anchor="ctr">
            <a:spAutoFit/>
          </a:bodyPr>
          <a:lstStyle/>
          <a:p>
            <a:pPr algn="just"/>
            <a:r>
              <a:rPr lang="es-ES" sz="1600" dirty="0" err="1">
                <a:solidFill>
                  <a:srgbClr val="122731"/>
                </a:solidFill>
                <a:latin typeface="Montserrat" charset="0"/>
              </a:rPr>
              <a:t>Erakundeen</a:t>
            </a:r>
            <a:r>
              <a:rPr lang="es-ES" sz="1600" dirty="0">
                <a:solidFill>
                  <a:srgbClr val="122731"/>
                </a:solidFill>
                <a:latin typeface="Montserrat" charset="0"/>
              </a:rPr>
              <a:t> % 85ek </a:t>
            </a:r>
            <a:r>
              <a:rPr lang="es-ES" sz="1600" dirty="0" err="1">
                <a:solidFill>
                  <a:srgbClr val="122731"/>
                </a:solidFill>
                <a:latin typeface="Montserrat" charset="0"/>
              </a:rPr>
              <a:t>baino</a:t>
            </a:r>
            <a:r>
              <a:rPr lang="es-ES" sz="1600" dirty="0">
                <a:solidFill>
                  <a:srgbClr val="122731"/>
                </a:solidFill>
                <a:latin typeface="Montserrat" charset="0"/>
              </a:rPr>
              <a:t> </a:t>
            </a:r>
            <a:r>
              <a:rPr lang="es-ES" sz="1600" dirty="0" err="1">
                <a:solidFill>
                  <a:srgbClr val="122731"/>
                </a:solidFill>
                <a:latin typeface="Montserrat" charset="0"/>
              </a:rPr>
              <a:t>gehixeagok</a:t>
            </a:r>
            <a:r>
              <a:rPr lang="es-ES" sz="1600" dirty="0">
                <a:solidFill>
                  <a:srgbClr val="122731"/>
                </a:solidFill>
                <a:latin typeface="Montserrat" charset="0"/>
              </a:rPr>
              <a:t> </a:t>
            </a:r>
            <a:r>
              <a:rPr lang="es-ES" sz="1600" dirty="0" err="1">
                <a:solidFill>
                  <a:srgbClr val="122731"/>
                </a:solidFill>
                <a:latin typeface="Montserrat" charset="0"/>
              </a:rPr>
              <a:t>helarazi</a:t>
            </a:r>
            <a:r>
              <a:rPr lang="es-ES" sz="1600" dirty="0">
                <a:solidFill>
                  <a:srgbClr val="122731"/>
                </a:solidFill>
                <a:latin typeface="Montserrat" charset="0"/>
              </a:rPr>
              <a:t> </a:t>
            </a:r>
            <a:r>
              <a:rPr lang="es-ES" sz="1600" dirty="0" err="1">
                <a:solidFill>
                  <a:srgbClr val="122731"/>
                </a:solidFill>
                <a:latin typeface="Montserrat" charset="0"/>
              </a:rPr>
              <a:t>ohi</a:t>
            </a:r>
            <a:r>
              <a:rPr lang="es-ES" sz="1600" dirty="0">
                <a:solidFill>
                  <a:srgbClr val="122731"/>
                </a:solidFill>
                <a:latin typeface="Montserrat" charset="0"/>
              </a:rPr>
              <a:t> diete </a:t>
            </a:r>
            <a:r>
              <a:rPr lang="es-ES" sz="1600" dirty="0" err="1">
                <a:solidFill>
                  <a:srgbClr val="122731"/>
                </a:solidFill>
                <a:latin typeface="Montserrat" charset="0"/>
              </a:rPr>
              <a:t>interes-taldeei</a:t>
            </a:r>
            <a:r>
              <a:rPr lang="es-ES" sz="1600" dirty="0">
                <a:solidFill>
                  <a:srgbClr val="122731"/>
                </a:solidFill>
                <a:latin typeface="Montserrat" charset="0"/>
              </a:rPr>
              <a:t>, </a:t>
            </a:r>
            <a:r>
              <a:rPr lang="es-ES" sz="1600" dirty="0" err="1">
                <a:solidFill>
                  <a:srgbClr val="122731"/>
                </a:solidFill>
                <a:latin typeface="Montserrat" charset="0"/>
              </a:rPr>
              <a:t>aldizka</a:t>
            </a:r>
            <a:r>
              <a:rPr lang="es-ES" sz="1600" dirty="0">
                <a:solidFill>
                  <a:srgbClr val="122731"/>
                </a:solidFill>
                <a:latin typeface="Montserrat" charset="0"/>
              </a:rPr>
              <a:t>, bai </a:t>
            </a:r>
            <a:r>
              <a:rPr lang="es-ES" sz="1600" dirty="0" err="1">
                <a:solidFill>
                  <a:srgbClr val="122731"/>
                </a:solidFill>
                <a:latin typeface="Montserrat" charset="0"/>
              </a:rPr>
              <a:t>urteko</a:t>
            </a:r>
            <a:r>
              <a:rPr lang="es-ES" sz="1600" dirty="0">
                <a:solidFill>
                  <a:srgbClr val="122731"/>
                </a:solidFill>
                <a:latin typeface="Montserrat" charset="0"/>
              </a:rPr>
              <a:t> memoria, bai </a:t>
            </a:r>
            <a:r>
              <a:rPr lang="es-ES" sz="1600" dirty="0" err="1">
                <a:solidFill>
                  <a:srgbClr val="122731"/>
                </a:solidFill>
                <a:latin typeface="Montserrat" charset="0"/>
              </a:rPr>
              <a:t>erakundearen</a:t>
            </a:r>
            <a:r>
              <a:rPr lang="es-ES" sz="1600" dirty="0">
                <a:solidFill>
                  <a:srgbClr val="122731"/>
                </a:solidFill>
                <a:latin typeface="Montserrat" charset="0"/>
              </a:rPr>
              <a:t> </a:t>
            </a:r>
            <a:r>
              <a:rPr lang="es-ES" sz="1600" dirty="0" err="1">
                <a:solidFill>
                  <a:srgbClr val="122731"/>
                </a:solidFill>
                <a:latin typeface="Montserrat" charset="0"/>
              </a:rPr>
              <a:t>kontuen</a:t>
            </a:r>
            <a:r>
              <a:rPr lang="es-ES" sz="1600" dirty="0">
                <a:solidFill>
                  <a:srgbClr val="122731"/>
                </a:solidFill>
                <a:latin typeface="Montserrat" charset="0"/>
              </a:rPr>
              <a:t> </a:t>
            </a:r>
            <a:r>
              <a:rPr lang="es-ES" sz="1600" dirty="0" err="1">
                <a:solidFill>
                  <a:srgbClr val="122731"/>
                </a:solidFill>
                <a:latin typeface="Montserrat" charset="0"/>
              </a:rPr>
              <a:t>egoerari</a:t>
            </a:r>
            <a:r>
              <a:rPr lang="es-ES" sz="1600" dirty="0">
                <a:solidFill>
                  <a:srgbClr val="122731"/>
                </a:solidFill>
                <a:latin typeface="Montserrat" charset="0"/>
              </a:rPr>
              <a:t> </a:t>
            </a:r>
            <a:r>
              <a:rPr lang="es-ES" sz="1600" dirty="0" err="1">
                <a:solidFill>
                  <a:srgbClr val="122731"/>
                </a:solidFill>
                <a:latin typeface="Montserrat" charset="0"/>
              </a:rPr>
              <a:t>buruzko</a:t>
            </a:r>
            <a:r>
              <a:rPr lang="es-ES" sz="1600" dirty="0">
                <a:solidFill>
                  <a:srgbClr val="122731"/>
                </a:solidFill>
                <a:latin typeface="Montserrat" charset="0"/>
              </a:rPr>
              <a:t> </a:t>
            </a:r>
            <a:r>
              <a:rPr lang="es-ES" sz="1600" dirty="0" err="1">
                <a:solidFill>
                  <a:srgbClr val="122731"/>
                </a:solidFill>
                <a:latin typeface="Montserrat" charset="0"/>
              </a:rPr>
              <a:t>informazioa</a:t>
            </a:r>
            <a:r>
              <a:rPr lang="es-ES" sz="1600" dirty="0">
                <a:solidFill>
                  <a:srgbClr val="122731"/>
                </a:solidFill>
                <a:latin typeface="Montserrat" charset="0"/>
              </a:rPr>
              <a:t>.</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Gertutik</a:t>
            </a:r>
            <a:r>
              <a:rPr lang="es-ES" sz="1600" dirty="0">
                <a:solidFill>
                  <a:srgbClr val="122731"/>
                </a:solidFill>
                <a:latin typeface="Montserrat" charset="0"/>
              </a:rPr>
              <a:t> </a:t>
            </a:r>
            <a:r>
              <a:rPr lang="es-ES" sz="1600" dirty="0" err="1">
                <a:solidFill>
                  <a:srgbClr val="122731"/>
                </a:solidFill>
                <a:latin typeface="Montserrat" charset="0"/>
              </a:rPr>
              <a:t>jarraitzen</a:t>
            </a:r>
            <a:r>
              <a:rPr lang="es-ES" sz="1600" dirty="0">
                <a:solidFill>
                  <a:srgbClr val="122731"/>
                </a:solidFill>
                <a:latin typeface="Montserrat" charset="0"/>
              </a:rPr>
              <a:t> diete </a:t>
            </a:r>
            <a:r>
              <a:rPr lang="es-ES" sz="1600" dirty="0" err="1">
                <a:solidFill>
                  <a:srgbClr val="122731"/>
                </a:solidFill>
                <a:latin typeface="Montserrat" charset="0"/>
              </a:rPr>
              <a:t>beren</a:t>
            </a:r>
            <a:r>
              <a:rPr lang="es-ES" sz="1600" dirty="0">
                <a:solidFill>
                  <a:srgbClr val="122731"/>
                </a:solidFill>
                <a:latin typeface="Montserrat" charset="0"/>
              </a:rPr>
              <a:t> </a:t>
            </a:r>
            <a:r>
              <a:rPr lang="es-ES" sz="1600" dirty="0" err="1">
                <a:solidFill>
                  <a:srgbClr val="122731"/>
                </a:solidFill>
                <a:latin typeface="Montserrat" charset="0"/>
              </a:rPr>
              <a:t>gobernu-organoen</a:t>
            </a:r>
            <a:r>
              <a:rPr lang="es-ES" sz="1600" dirty="0">
                <a:solidFill>
                  <a:srgbClr val="122731"/>
                </a:solidFill>
                <a:latin typeface="Montserrat" charset="0"/>
              </a:rPr>
              <a:t> </a:t>
            </a:r>
            <a:r>
              <a:rPr lang="es-ES" sz="1600" dirty="0" err="1">
                <a:solidFill>
                  <a:srgbClr val="122731"/>
                </a:solidFill>
                <a:latin typeface="Montserrat" charset="0"/>
              </a:rPr>
              <a:t>eraketari</a:t>
            </a:r>
            <a:r>
              <a:rPr lang="es-ES" sz="1600" dirty="0">
                <a:solidFill>
                  <a:srgbClr val="122731"/>
                </a:solidFill>
                <a:latin typeface="Montserrat" charset="0"/>
              </a:rPr>
              <a:t> </a:t>
            </a:r>
            <a:r>
              <a:rPr lang="es-ES" sz="1600" dirty="0" err="1">
                <a:solidFill>
                  <a:srgbClr val="122731"/>
                </a:solidFill>
                <a:latin typeface="Montserrat" charset="0"/>
              </a:rPr>
              <a:t>buruzko</a:t>
            </a:r>
            <a:r>
              <a:rPr lang="es-ES" sz="1600" dirty="0">
                <a:solidFill>
                  <a:srgbClr val="122731"/>
                </a:solidFill>
                <a:latin typeface="Montserrat" charset="0"/>
              </a:rPr>
              <a:t> </a:t>
            </a:r>
            <a:r>
              <a:rPr lang="es-ES" sz="1600" dirty="0" err="1">
                <a:solidFill>
                  <a:srgbClr val="122731"/>
                </a:solidFill>
                <a:latin typeface="Montserrat" charset="0"/>
              </a:rPr>
              <a:t>informazioa</a:t>
            </a:r>
            <a:r>
              <a:rPr lang="es-ES" sz="1600" dirty="0">
                <a:solidFill>
                  <a:srgbClr val="122731"/>
                </a:solidFill>
                <a:latin typeface="Montserrat" charset="0"/>
              </a:rPr>
              <a:t> </a:t>
            </a:r>
            <a:r>
              <a:rPr lang="es-ES" sz="1600" dirty="0" err="1">
                <a:solidFill>
                  <a:srgbClr val="122731"/>
                </a:solidFill>
                <a:latin typeface="Montserrat" charset="0"/>
              </a:rPr>
              <a:t>interes-taldeei</a:t>
            </a:r>
            <a:r>
              <a:rPr lang="es-ES" sz="1600" dirty="0">
                <a:solidFill>
                  <a:srgbClr val="122731"/>
                </a:solidFill>
                <a:latin typeface="Montserrat" charset="0"/>
              </a:rPr>
              <a:t> </a:t>
            </a:r>
            <a:r>
              <a:rPr lang="es-ES" sz="1600" dirty="0" err="1">
                <a:solidFill>
                  <a:srgbClr val="122731"/>
                </a:solidFill>
                <a:latin typeface="Montserrat" charset="0"/>
              </a:rPr>
              <a:t>aldizka</a:t>
            </a:r>
            <a:r>
              <a:rPr lang="es-ES" sz="1600" dirty="0">
                <a:solidFill>
                  <a:srgbClr val="122731"/>
                </a:solidFill>
                <a:latin typeface="Montserrat" charset="0"/>
              </a:rPr>
              <a:t> </a:t>
            </a:r>
            <a:r>
              <a:rPr lang="es-ES" sz="1600" dirty="0" err="1">
                <a:solidFill>
                  <a:srgbClr val="122731"/>
                </a:solidFill>
                <a:latin typeface="Montserrat" charset="0"/>
              </a:rPr>
              <a:t>transmititzen</a:t>
            </a:r>
            <a:r>
              <a:rPr lang="es-ES" sz="1600" dirty="0">
                <a:solidFill>
                  <a:srgbClr val="122731"/>
                </a:solidFill>
                <a:latin typeface="Montserrat" charset="0"/>
              </a:rPr>
              <a:t> dieten </a:t>
            </a:r>
            <a:r>
              <a:rPr lang="es-ES" sz="1600" dirty="0" err="1">
                <a:solidFill>
                  <a:srgbClr val="122731"/>
                </a:solidFill>
                <a:latin typeface="Montserrat" charset="0"/>
              </a:rPr>
              <a:t>erakundeek</a:t>
            </a:r>
            <a:r>
              <a:rPr lang="es-ES" sz="1600" dirty="0">
                <a:solidFill>
                  <a:srgbClr val="122731"/>
                </a:solidFill>
                <a:latin typeface="Montserrat" charset="0"/>
              </a:rPr>
              <a:t>, % 80tik </a:t>
            </a:r>
            <a:r>
              <a:rPr lang="es-ES" sz="1600" dirty="0" err="1">
                <a:solidFill>
                  <a:srgbClr val="122731"/>
                </a:solidFill>
                <a:latin typeface="Montserrat" charset="0"/>
              </a:rPr>
              <a:t>gora</a:t>
            </a:r>
            <a:r>
              <a:rPr lang="es-ES" sz="1600" dirty="0">
                <a:solidFill>
                  <a:srgbClr val="122731"/>
                </a:solidFill>
                <a:latin typeface="Montserrat" charset="0"/>
              </a:rPr>
              <a:t>.</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Gainera</a:t>
            </a:r>
            <a:r>
              <a:rPr lang="es-ES" sz="1600" dirty="0">
                <a:solidFill>
                  <a:srgbClr val="122731"/>
                </a:solidFill>
                <a:latin typeface="Montserrat" charset="0"/>
              </a:rPr>
              <a:t>, 4 </a:t>
            </a:r>
            <a:r>
              <a:rPr lang="es-ES" sz="1600" dirty="0" err="1">
                <a:solidFill>
                  <a:srgbClr val="122731"/>
                </a:solidFill>
                <a:latin typeface="Montserrat" charset="0"/>
              </a:rPr>
              <a:t>erakundetik</a:t>
            </a:r>
            <a:r>
              <a:rPr lang="es-ES" sz="1600" dirty="0">
                <a:solidFill>
                  <a:srgbClr val="122731"/>
                </a:solidFill>
                <a:latin typeface="Montserrat" charset="0"/>
              </a:rPr>
              <a:t> </a:t>
            </a:r>
            <a:r>
              <a:rPr lang="es-ES" sz="1600" dirty="0" err="1">
                <a:solidFill>
                  <a:srgbClr val="122731"/>
                </a:solidFill>
                <a:latin typeface="Montserrat" charset="0"/>
              </a:rPr>
              <a:t>hiruk</a:t>
            </a:r>
            <a:r>
              <a:rPr lang="es-ES" sz="1600" dirty="0">
                <a:solidFill>
                  <a:srgbClr val="122731"/>
                </a:solidFill>
                <a:latin typeface="Montserrat" charset="0"/>
              </a:rPr>
              <a:t>, </a:t>
            </a:r>
            <a:r>
              <a:rPr lang="es-ES" sz="1600" dirty="0" err="1">
                <a:solidFill>
                  <a:srgbClr val="122731"/>
                </a:solidFill>
                <a:latin typeface="Montserrat" charset="0"/>
              </a:rPr>
              <a:t>gutxi</a:t>
            </a:r>
            <a:r>
              <a:rPr lang="es-ES" sz="1600" dirty="0">
                <a:solidFill>
                  <a:srgbClr val="122731"/>
                </a:solidFill>
                <a:latin typeface="Montserrat" charset="0"/>
              </a:rPr>
              <a:t> </a:t>
            </a:r>
            <a:r>
              <a:rPr lang="es-ES" sz="1600" dirty="0" err="1">
                <a:solidFill>
                  <a:srgbClr val="122731"/>
                </a:solidFill>
                <a:latin typeface="Montserrat" charset="0"/>
              </a:rPr>
              <a:t>gorabehera</a:t>
            </a:r>
            <a:r>
              <a:rPr lang="es-ES" sz="1600" dirty="0">
                <a:solidFill>
                  <a:srgbClr val="122731"/>
                </a:solidFill>
                <a:latin typeface="Montserrat" charset="0"/>
              </a:rPr>
              <a:t>, </a:t>
            </a:r>
            <a:r>
              <a:rPr lang="es-ES" sz="1600" dirty="0" err="1">
                <a:solidFill>
                  <a:srgbClr val="122731"/>
                </a:solidFill>
                <a:latin typeface="Montserrat" charset="0"/>
              </a:rPr>
              <a:t>erakundearen</a:t>
            </a:r>
            <a:r>
              <a:rPr lang="es-ES" sz="1600" dirty="0">
                <a:solidFill>
                  <a:srgbClr val="122731"/>
                </a:solidFill>
                <a:latin typeface="Montserrat" charset="0"/>
              </a:rPr>
              <a:t> </a:t>
            </a:r>
            <a:r>
              <a:rPr lang="es-ES" sz="1600" dirty="0" err="1">
                <a:solidFill>
                  <a:srgbClr val="122731"/>
                </a:solidFill>
                <a:latin typeface="Montserrat" charset="0"/>
              </a:rPr>
              <a:t>misioari</a:t>
            </a:r>
            <a:r>
              <a:rPr lang="es-ES" sz="1600" dirty="0">
                <a:solidFill>
                  <a:srgbClr val="122731"/>
                </a:solidFill>
                <a:latin typeface="Montserrat" charset="0"/>
              </a:rPr>
              <a:t> eta </a:t>
            </a:r>
            <a:r>
              <a:rPr lang="es-ES" sz="1600" dirty="0" err="1">
                <a:solidFill>
                  <a:srgbClr val="122731"/>
                </a:solidFill>
                <a:latin typeface="Montserrat" charset="0"/>
              </a:rPr>
              <a:t>balioei</a:t>
            </a:r>
            <a:r>
              <a:rPr lang="es-ES" sz="1600" dirty="0">
                <a:solidFill>
                  <a:srgbClr val="122731"/>
                </a:solidFill>
                <a:latin typeface="Montserrat" charset="0"/>
              </a:rPr>
              <a:t> </a:t>
            </a:r>
            <a:r>
              <a:rPr lang="es-ES" sz="1600" dirty="0" err="1">
                <a:solidFill>
                  <a:srgbClr val="122731"/>
                </a:solidFill>
                <a:latin typeface="Montserrat" charset="0"/>
              </a:rPr>
              <a:t>buruzko</a:t>
            </a:r>
            <a:r>
              <a:rPr lang="es-ES" sz="1600" dirty="0">
                <a:solidFill>
                  <a:srgbClr val="122731"/>
                </a:solidFill>
                <a:latin typeface="Montserrat" charset="0"/>
              </a:rPr>
              <a:t> </a:t>
            </a:r>
            <a:r>
              <a:rPr lang="es-ES" sz="1600" dirty="0" err="1">
                <a:solidFill>
                  <a:srgbClr val="122731"/>
                </a:solidFill>
                <a:latin typeface="Montserrat" charset="0"/>
              </a:rPr>
              <a:t>informazioa</a:t>
            </a:r>
            <a:r>
              <a:rPr lang="es-ES" sz="1600" dirty="0">
                <a:solidFill>
                  <a:srgbClr val="122731"/>
                </a:solidFill>
                <a:latin typeface="Montserrat" charset="0"/>
              </a:rPr>
              <a:t> </a:t>
            </a:r>
            <a:r>
              <a:rPr lang="es-ES" sz="1600" dirty="0" err="1">
                <a:solidFill>
                  <a:srgbClr val="122731"/>
                </a:solidFill>
                <a:latin typeface="Montserrat" charset="0"/>
              </a:rPr>
              <a:t>transmititzen</a:t>
            </a:r>
            <a:r>
              <a:rPr lang="es-ES" sz="1600" dirty="0">
                <a:solidFill>
                  <a:srgbClr val="122731"/>
                </a:solidFill>
                <a:latin typeface="Montserrat" charset="0"/>
              </a:rPr>
              <a:t> </a:t>
            </a:r>
            <a:r>
              <a:rPr lang="es-ES" sz="1600" dirty="0" err="1">
                <a:solidFill>
                  <a:srgbClr val="122731"/>
                </a:solidFill>
                <a:latin typeface="Montserrat" charset="0"/>
              </a:rPr>
              <a:t>dute</a:t>
            </a:r>
            <a:r>
              <a:rPr lang="es-ES" sz="1600" dirty="0">
                <a:solidFill>
                  <a:srgbClr val="122731"/>
                </a:solidFill>
                <a:latin typeface="Montserrat" charset="0"/>
              </a:rPr>
              <a:t> </a:t>
            </a:r>
            <a:r>
              <a:rPr lang="es-ES" sz="1600" dirty="0" err="1">
                <a:solidFill>
                  <a:srgbClr val="122731"/>
                </a:solidFill>
                <a:latin typeface="Montserrat" charset="0"/>
              </a:rPr>
              <a:t>aldian-aldian</a:t>
            </a:r>
            <a:r>
              <a:rPr lang="es-ES" sz="1600" dirty="0">
                <a:solidFill>
                  <a:srgbClr val="122731"/>
                </a:solidFill>
                <a:latin typeface="Montserrat" charset="0"/>
              </a:rPr>
              <a:t>.</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Neurri</a:t>
            </a:r>
            <a:r>
              <a:rPr lang="es-ES" sz="1600" dirty="0">
                <a:solidFill>
                  <a:srgbClr val="122731"/>
                </a:solidFill>
                <a:latin typeface="Montserrat" charset="0"/>
              </a:rPr>
              <a:t> </a:t>
            </a:r>
            <a:r>
              <a:rPr lang="es-ES" sz="1600" dirty="0" err="1">
                <a:solidFill>
                  <a:srgbClr val="122731"/>
                </a:solidFill>
                <a:latin typeface="Montserrat" charset="0"/>
              </a:rPr>
              <a:t>txikiagoan</a:t>
            </a:r>
            <a:r>
              <a:rPr lang="es-ES" sz="1600" dirty="0">
                <a:solidFill>
                  <a:srgbClr val="122731"/>
                </a:solidFill>
                <a:latin typeface="Montserrat" charset="0"/>
              </a:rPr>
              <a:t> </a:t>
            </a:r>
            <a:r>
              <a:rPr lang="es-ES" sz="1600" dirty="0" err="1">
                <a:solidFill>
                  <a:srgbClr val="122731"/>
                </a:solidFill>
                <a:latin typeface="Montserrat" charset="0"/>
              </a:rPr>
              <a:t>bada</a:t>
            </a:r>
            <a:r>
              <a:rPr lang="es-ES" sz="1600" dirty="0">
                <a:solidFill>
                  <a:srgbClr val="122731"/>
                </a:solidFill>
                <a:latin typeface="Montserrat" charset="0"/>
              </a:rPr>
              <a:t> ere, </a:t>
            </a:r>
            <a:r>
              <a:rPr lang="es-ES" sz="1600" dirty="0" err="1">
                <a:solidFill>
                  <a:srgbClr val="122731"/>
                </a:solidFill>
                <a:latin typeface="Montserrat" charset="0"/>
              </a:rPr>
              <a:t>erakundeen</a:t>
            </a:r>
            <a:r>
              <a:rPr lang="es-ES" sz="1600" dirty="0">
                <a:solidFill>
                  <a:srgbClr val="122731"/>
                </a:solidFill>
                <a:latin typeface="Montserrat" charset="0"/>
              </a:rPr>
              <a:t> </a:t>
            </a:r>
            <a:r>
              <a:rPr lang="es-ES" sz="1600" dirty="0" err="1">
                <a:solidFill>
                  <a:srgbClr val="122731"/>
                </a:solidFill>
                <a:latin typeface="Montserrat" charset="0"/>
              </a:rPr>
              <a:t>ehuneko</a:t>
            </a:r>
            <a:r>
              <a:rPr lang="es-ES" sz="1600" dirty="0">
                <a:solidFill>
                  <a:srgbClr val="122731"/>
                </a:solidFill>
                <a:latin typeface="Montserrat" charset="0"/>
              </a:rPr>
              <a:t> </a:t>
            </a:r>
            <a:r>
              <a:rPr lang="es-ES" sz="1600" dirty="0" err="1">
                <a:solidFill>
                  <a:srgbClr val="122731"/>
                </a:solidFill>
                <a:latin typeface="Montserrat" charset="0"/>
              </a:rPr>
              <a:t>handi</a:t>
            </a:r>
            <a:r>
              <a:rPr lang="es-ES" sz="1600" dirty="0">
                <a:solidFill>
                  <a:srgbClr val="122731"/>
                </a:solidFill>
                <a:latin typeface="Montserrat" charset="0"/>
              </a:rPr>
              <a:t> </a:t>
            </a:r>
            <a:r>
              <a:rPr lang="es-ES" sz="1600" dirty="0" err="1">
                <a:solidFill>
                  <a:srgbClr val="122731"/>
                </a:solidFill>
                <a:latin typeface="Montserrat" charset="0"/>
              </a:rPr>
              <a:t>batek</a:t>
            </a:r>
            <a:r>
              <a:rPr lang="es-ES" sz="1600" dirty="0">
                <a:solidFill>
                  <a:srgbClr val="122731"/>
                </a:solidFill>
                <a:latin typeface="Montserrat" charset="0"/>
              </a:rPr>
              <a:t> </a:t>
            </a:r>
            <a:r>
              <a:rPr lang="es-ES" sz="1600" dirty="0" err="1">
                <a:solidFill>
                  <a:srgbClr val="122731"/>
                </a:solidFill>
                <a:latin typeface="Montserrat" charset="0"/>
              </a:rPr>
              <a:t>helburuen</a:t>
            </a:r>
            <a:r>
              <a:rPr lang="es-ES" sz="1600" dirty="0">
                <a:solidFill>
                  <a:srgbClr val="122731"/>
                </a:solidFill>
                <a:latin typeface="Montserrat" charset="0"/>
              </a:rPr>
              <a:t> </a:t>
            </a:r>
            <a:r>
              <a:rPr lang="es-ES" sz="1600" dirty="0" err="1">
                <a:solidFill>
                  <a:srgbClr val="122731"/>
                </a:solidFill>
                <a:latin typeface="Montserrat" charset="0"/>
              </a:rPr>
              <a:t>betetze-mailari</a:t>
            </a:r>
            <a:r>
              <a:rPr lang="es-ES" sz="1600" dirty="0">
                <a:solidFill>
                  <a:srgbClr val="122731"/>
                </a:solidFill>
                <a:latin typeface="Montserrat" charset="0"/>
              </a:rPr>
              <a:t> eta </a:t>
            </a:r>
            <a:r>
              <a:rPr lang="es-ES" sz="1600" dirty="0" err="1">
                <a:solidFill>
                  <a:srgbClr val="122731"/>
                </a:solidFill>
                <a:latin typeface="Montserrat" charset="0"/>
              </a:rPr>
              <a:t>jardueren</a:t>
            </a:r>
            <a:r>
              <a:rPr lang="es-ES" sz="1600" dirty="0">
                <a:solidFill>
                  <a:srgbClr val="122731"/>
                </a:solidFill>
                <a:latin typeface="Montserrat" charset="0"/>
              </a:rPr>
              <a:t> </a:t>
            </a:r>
            <a:r>
              <a:rPr lang="es-ES" sz="1600" dirty="0" err="1">
                <a:solidFill>
                  <a:srgbClr val="122731"/>
                </a:solidFill>
                <a:latin typeface="Montserrat" charset="0"/>
              </a:rPr>
              <a:t>eraginari</a:t>
            </a:r>
            <a:r>
              <a:rPr lang="es-ES" sz="1600" dirty="0">
                <a:solidFill>
                  <a:srgbClr val="122731"/>
                </a:solidFill>
                <a:latin typeface="Montserrat" charset="0"/>
              </a:rPr>
              <a:t> </a:t>
            </a:r>
            <a:r>
              <a:rPr lang="es-ES" sz="1600" dirty="0" err="1">
                <a:solidFill>
                  <a:srgbClr val="122731"/>
                </a:solidFill>
                <a:latin typeface="Montserrat" charset="0"/>
              </a:rPr>
              <a:t>buruzko</a:t>
            </a:r>
            <a:r>
              <a:rPr lang="es-ES" sz="1600" dirty="0">
                <a:solidFill>
                  <a:srgbClr val="122731"/>
                </a:solidFill>
                <a:latin typeface="Montserrat" charset="0"/>
              </a:rPr>
              <a:t> </a:t>
            </a:r>
            <a:r>
              <a:rPr lang="es-ES" sz="1600" dirty="0" err="1">
                <a:solidFill>
                  <a:srgbClr val="122731"/>
                </a:solidFill>
                <a:latin typeface="Montserrat" charset="0"/>
              </a:rPr>
              <a:t>informazioa</a:t>
            </a:r>
            <a:r>
              <a:rPr lang="es-ES" sz="1600" dirty="0">
                <a:solidFill>
                  <a:srgbClr val="122731"/>
                </a:solidFill>
                <a:latin typeface="Montserrat" charset="0"/>
              </a:rPr>
              <a:t> </a:t>
            </a:r>
            <a:r>
              <a:rPr lang="es-ES" sz="1600" dirty="0" err="1">
                <a:solidFill>
                  <a:srgbClr val="122731"/>
                </a:solidFill>
                <a:latin typeface="Montserrat" charset="0"/>
              </a:rPr>
              <a:t>ematen</a:t>
            </a:r>
            <a:r>
              <a:rPr lang="es-ES" sz="1600" dirty="0">
                <a:solidFill>
                  <a:srgbClr val="122731"/>
                </a:solidFill>
                <a:latin typeface="Montserrat" charset="0"/>
              </a:rPr>
              <a:t> die </a:t>
            </a:r>
            <a:r>
              <a:rPr lang="es-ES" sz="1600" dirty="0" err="1">
                <a:solidFill>
                  <a:srgbClr val="122731"/>
                </a:solidFill>
                <a:latin typeface="Montserrat" charset="0"/>
              </a:rPr>
              <a:t>interes-taldeei</a:t>
            </a:r>
            <a:r>
              <a:rPr lang="es-ES" sz="1600" dirty="0">
                <a:solidFill>
                  <a:srgbClr val="122731"/>
                </a:solidFill>
                <a:latin typeface="Montserrat" charset="0"/>
              </a:rPr>
              <a:t> (3tik 2 </a:t>
            </a:r>
            <a:r>
              <a:rPr lang="es-ES" sz="1600" dirty="0" err="1">
                <a:solidFill>
                  <a:srgbClr val="122731"/>
                </a:solidFill>
                <a:latin typeface="Montserrat" charset="0"/>
              </a:rPr>
              <a:t>inguru</a:t>
            </a:r>
            <a:r>
              <a:rPr lang="es-ES" sz="1600" dirty="0">
                <a:solidFill>
                  <a:srgbClr val="122731"/>
                </a:solidFill>
                <a:latin typeface="Montserrat" charset="0"/>
              </a:rPr>
              <a:t>).</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Erakundeek</a:t>
            </a:r>
            <a:r>
              <a:rPr lang="es-ES" sz="1600" dirty="0">
                <a:solidFill>
                  <a:srgbClr val="122731"/>
                </a:solidFill>
                <a:latin typeface="Montserrat" charset="0"/>
              </a:rPr>
              <a:t> </a:t>
            </a:r>
            <a:r>
              <a:rPr lang="es-ES" sz="1600" dirty="0" err="1">
                <a:solidFill>
                  <a:srgbClr val="122731"/>
                </a:solidFill>
                <a:latin typeface="Montserrat" charset="0"/>
              </a:rPr>
              <a:t>ez</a:t>
            </a:r>
            <a:r>
              <a:rPr lang="es-ES" sz="1600" dirty="0">
                <a:solidFill>
                  <a:srgbClr val="122731"/>
                </a:solidFill>
                <a:latin typeface="Montserrat" charset="0"/>
              </a:rPr>
              <a:t> </a:t>
            </a:r>
            <a:r>
              <a:rPr lang="es-ES" sz="1600" dirty="0" err="1">
                <a:solidFill>
                  <a:srgbClr val="122731"/>
                </a:solidFill>
                <a:latin typeface="Montserrat" charset="0"/>
              </a:rPr>
              <a:t>dute</a:t>
            </a:r>
            <a:r>
              <a:rPr lang="es-ES" sz="1600" dirty="0">
                <a:solidFill>
                  <a:srgbClr val="122731"/>
                </a:solidFill>
                <a:latin typeface="Montserrat" charset="0"/>
              </a:rPr>
              <a:t> hain </a:t>
            </a:r>
            <a:r>
              <a:rPr lang="es-ES" sz="1600" dirty="0" err="1">
                <a:solidFill>
                  <a:srgbClr val="122731"/>
                </a:solidFill>
                <a:latin typeface="Montserrat" charset="0"/>
              </a:rPr>
              <a:t>ohikoa</a:t>
            </a:r>
            <a:r>
              <a:rPr lang="es-ES" sz="1600" dirty="0">
                <a:solidFill>
                  <a:srgbClr val="122731"/>
                </a:solidFill>
                <a:latin typeface="Montserrat" charset="0"/>
              </a:rPr>
              <a:t> </a:t>
            </a:r>
            <a:r>
              <a:rPr lang="es-ES" sz="1600" dirty="0" err="1">
                <a:solidFill>
                  <a:srgbClr val="122731"/>
                </a:solidFill>
                <a:latin typeface="Montserrat" charset="0"/>
              </a:rPr>
              <a:t>izaten</a:t>
            </a:r>
            <a:r>
              <a:rPr lang="es-ES" sz="1600" dirty="0">
                <a:solidFill>
                  <a:srgbClr val="122731"/>
                </a:solidFill>
                <a:latin typeface="Montserrat" charset="0"/>
              </a:rPr>
              <a:t> </a:t>
            </a:r>
            <a:r>
              <a:rPr lang="es-ES" sz="1600" dirty="0" err="1">
                <a:solidFill>
                  <a:srgbClr val="122731"/>
                </a:solidFill>
                <a:latin typeface="Montserrat" charset="0"/>
              </a:rPr>
              <a:t>erakundeko</a:t>
            </a:r>
            <a:r>
              <a:rPr lang="es-ES" sz="1600" dirty="0">
                <a:solidFill>
                  <a:srgbClr val="122731"/>
                </a:solidFill>
                <a:latin typeface="Montserrat" charset="0"/>
              </a:rPr>
              <a:t> </a:t>
            </a:r>
            <a:r>
              <a:rPr lang="es-ES" sz="1600" dirty="0" err="1">
                <a:solidFill>
                  <a:srgbClr val="122731"/>
                </a:solidFill>
                <a:latin typeface="Montserrat" charset="0"/>
              </a:rPr>
              <a:t>pertsonei</a:t>
            </a:r>
            <a:r>
              <a:rPr lang="es-ES" sz="1600" dirty="0">
                <a:solidFill>
                  <a:srgbClr val="122731"/>
                </a:solidFill>
                <a:latin typeface="Montserrat" charset="0"/>
              </a:rPr>
              <a:t> </a:t>
            </a:r>
            <a:r>
              <a:rPr lang="es-ES" sz="1600" dirty="0" err="1">
                <a:solidFill>
                  <a:srgbClr val="122731"/>
                </a:solidFill>
                <a:latin typeface="Montserrat" charset="0"/>
              </a:rPr>
              <a:t>buruzko</a:t>
            </a:r>
            <a:r>
              <a:rPr lang="es-ES" sz="1600" dirty="0">
                <a:solidFill>
                  <a:srgbClr val="122731"/>
                </a:solidFill>
                <a:latin typeface="Montserrat" charset="0"/>
              </a:rPr>
              <a:t> </a:t>
            </a:r>
            <a:r>
              <a:rPr lang="es-ES" sz="1600" dirty="0" err="1">
                <a:solidFill>
                  <a:srgbClr val="122731"/>
                </a:solidFill>
                <a:latin typeface="Montserrat" charset="0"/>
              </a:rPr>
              <a:t>informazioa</a:t>
            </a:r>
            <a:r>
              <a:rPr lang="es-ES" sz="1600" dirty="0">
                <a:solidFill>
                  <a:srgbClr val="122731"/>
                </a:solidFill>
                <a:latin typeface="Montserrat" charset="0"/>
              </a:rPr>
              <a:t> </a:t>
            </a:r>
            <a:r>
              <a:rPr lang="es-ES" sz="1600" dirty="0" err="1">
                <a:solidFill>
                  <a:srgbClr val="122731"/>
                </a:solidFill>
                <a:latin typeface="Montserrat" charset="0"/>
              </a:rPr>
              <a:t>transmititzea</a:t>
            </a:r>
            <a:r>
              <a:rPr lang="es-ES" sz="1600" dirty="0">
                <a:solidFill>
                  <a:srgbClr val="122731"/>
                </a:solidFill>
                <a:latin typeface="Montserrat" charset="0"/>
              </a:rPr>
              <a:t> ( % 47,4).</a:t>
            </a:r>
          </a:p>
        </p:txBody>
      </p:sp>
      <p:sp>
        <p:nvSpPr>
          <p:cNvPr id="3" name="Rectángulo 2"/>
          <p:cNvSpPr/>
          <p:nvPr/>
        </p:nvSpPr>
        <p:spPr>
          <a:xfrm>
            <a:off x="1002814" y="1215842"/>
            <a:ext cx="5538537" cy="461665"/>
          </a:xfrm>
          <a:prstGeom prst="rect">
            <a:avLst/>
          </a:prstGeom>
        </p:spPr>
        <p:txBody>
          <a:bodyPr wrap="square">
            <a:spAutoFit/>
          </a:bodyPr>
          <a:lstStyle/>
          <a:p>
            <a:pPr algn="ctr"/>
            <a:r>
              <a:rPr lang="eu-ES" sz="1200" b="1" dirty="0">
                <a:latin typeface="+mj-lt"/>
                <a:cs typeface="Times New Roman" panose="02020603050405020304" pitchFamily="18" charset="0"/>
              </a:rPr>
              <a:t>ERAKUNDEEN BANAKETA, INTERES TALDEEI ASKOTARIKO INFORMAZIOA HELARAZI OHI DIETEN KONTUAN HARTUTA</a:t>
            </a:r>
            <a:r>
              <a:rPr lang="es-ES" sz="1200" b="1" dirty="0">
                <a:latin typeface="+mj-lt"/>
                <a:ea typeface="Calibri" panose="020F0502020204030204" pitchFamily="34" charset="0"/>
                <a:cs typeface="Times New Roman" panose="02020603050405020304" pitchFamily="18" charset="0"/>
              </a:rPr>
              <a:t>. (%)</a:t>
            </a:r>
            <a:endParaRPr lang="es-ES" sz="1200" b="1" dirty="0">
              <a:latin typeface="+mj-lt"/>
            </a:endParaRPr>
          </a:p>
        </p:txBody>
      </p:sp>
      <p:sp>
        <p:nvSpPr>
          <p:cNvPr id="5" name="Rectángulo 4">
            <a:extLst>
              <a:ext uri="{FF2B5EF4-FFF2-40B4-BE49-F238E27FC236}">
                <a16:creationId xmlns:a16="http://schemas.microsoft.com/office/drawing/2014/main" id="{A5BC1AFD-425A-4073-A846-1ABCFFA3C520}"/>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5E05249C-491D-4811-B0B9-70A9C0B2D479}"/>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1A337138-1015-4AF6-AE01-660AD1AB6CC4}"/>
              </a:ext>
            </a:extLst>
          </p:cNvPr>
          <p:cNvSpPr txBox="1"/>
          <p:nvPr/>
        </p:nvSpPr>
        <p:spPr>
          <a:xfrm>
            <a:off x="770944" y="195260"/>
            <a:ext cx="6102848"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ZER INFORMAZIO HELARAZTEN DIETE INTERES TALDEEI?</a:t>
            </a:r>
          </a:p>
        </p:txBody>
      </p:sp>
      <p:pic>
        <p:nvPicPr>
          <p:cNvPr id="9" name="Imagen 8">
            <a:extLst>
              <a:ext uri="{FF2B5EF4-FFF2-40B4-BE49-F238E27FC236}">
                <a16:creationId xmlns:a16="http://schemas.microsoft.com/office/drawing/2014/main" id="{6D464AD1-DAEF-40C8-9522-C5FD71DABCDB}"/>
              </a:ext>
            </a:extLst>
          </p:cNvPr>
          <p:cNvPicPr/>
          <p:nvPr/>
        </p:nvPicPr>
        <p:blipFill rotWithShape="1">
          <a:blip r:embed="rId4" cstate="print">
            <a:extLst>
              <a:ext uri="{28A0092B-C50C-407E-A947-70E740481C1C}">
                <a14:useLocalDpi xmlns:a14="http://schemas.microsoft.com/office/drawing/2010/main" val="0"/>
              </a:ext>
            </a:extLst>
          </a:blip>
          <a:srcRect l="33764" t="5702" r="7529" b="38597"/>
          <a:stretch/>
        </p:blipFill>
        <p:spPr bwMode="auto">
          <a:xfrm>
            <a:off x="1027849" y="1867092"/>
            <a:ext cx="5513502" cy="42092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89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620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HARREMANAK</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55417459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5879" y="1354374"/>
            <a:ext cx="4948718" cy="4921339"/>
          </a:xfrm>
          <a:noFill/>
          <a:ln>
            <a:noFill/>
          </a:ln>
        </p:spPr>
        <p:txBody>
          <a:bodyPr vert="horz" wrap="square" lIns="45712" tIns="22856" rIns="45712" bIns="22856" rtlCol="0" anchor="ctr">
            <a:spAutoFit/>
          </a:bodyPr>
          <a:lstStyle/>
          <a:p>
            <a:pPr algn="just"/>
            <a:r>
              <a:rPr lang="es-ES" sz="1600" dirty="0" err="1">
                <a:solidFill>
                  <a:srgbClr val="122731"/>
                </a:solidFill>
                <a:latin typeface="Montserrat" charset="0"/>
              </a:rPr>
              <a:t>Herri-administrazioko</a:t>
            </a:r>
            <a:r>
              <a:rPr lang="es-ES" sz="1600" dirty="0">
                <a:solidFill>
                  <a:srgbClr val="122731"/>
                </a:solidFill>
                <a:latin typeface="Montserrat" charset="0"/>
              </a:rPr>
              <a:t> organismo </a:t>
            </a:r>
            <a:r>
              <a:rPr lang="es-ES" sz="1600" dirty="0" err="1">
                <a:solidFill>
                  <a:srgbClr val="122731"/>
                </a:solidFill>
                <a:latin typeface="Montserrat" charset="0"/>
              </a:rPr>
              <a:t>guztien</a:t>
            </a:r>
            <a:r>
              <a:rPr lang="es-ES" sz="1600" dirty="0">
                <a:solidFill>
                  <a:srgbClr val="122731"/>
                </a:solidFill>
                <a:latin typeface="Montserrat" charset="0"/>
              </a:rPr>
              <a:t> </a:t>
            </a:r>
            <a:r>
              <a:rPr lang="es-ES" sz="1600" dirty="0" err="1">
                <a:solidFill>
                  <a:srgbClr val="122731"/>
                </a:solidFill>
                <a:latin typeface="Montserrat" charset="0"/>
              </a:rPr>
              <a:t>artean</a:t>
            </a:r>
            <a:r>
              <a:rPr lang="es-ES" sz="1600" dirty="0">
                <a:solidFill>
                  <a:srgbClr val="122731"/>
                </a:solidFill>
                <a:latin typeface="Montserrat" charset="0"/>
              </a:rPr>
              <a:t>, </a:t>
            </a:r>
            <a:r>
              <a:rPr lang="es-ES" sz="1600" dirty="0" err="1">
                <a:solidFill>
                  <a:srgbClr val="122731"/>
                </a:solidFill>
                <a:latin typeface="Montserrat" charset="0"/>
              </a:rPr>
              <a:t>erakundeek</a:t>
            </a:r>
            <a:r>
              <a:rPr lang="es-ES" sz="1600" dirty="0">
                <a:solidFill>
                  <a:srgbClr val="122731"/>
                </a:solidFill>
                <a:latin typeface="Montserrat" charset="0"/>
              </a:rPr>
              <a:t> </a:t>
            </a:r>
            <a:r>
              <a:rPr lang="es-ES" sz="1600" dirty="0" err="1">
                <a:solidFill>
                  <a:srgbClr val="122731"/>
                </a:solidFill>
                <a:latin typeface="Montserrat" charset="0"/>
              </a:rPr>
              <a:t>batez</a:t>
            </a:r>
            <a:r>
              <a:rPr lang="es-ES" sz="1600" dirty="0">
                <a:solidFill>
                  <a:srgbClr val="122731"/>
                </a:solidFill>
                <a:latin typeface="Montserrat" charset="0"/>
              </a:rPr>
              <a:t> ere </a:t>
            </a:r>
            <a:r>
              <a:rPr lang="es-ES" sz="1600" dirty="0" err="1">
                <a:solidFill>
                  <a:srgbClr val="122731"/>
                </a:solidFill>
                <a:latin typeface="Montserrat" charset="0"/>
              </a:rPr>
              <a:t>udalekin</a:t>
            </a:r>
            <a:r>
              <a:rPr lang="es-ES" sz="1600" dirty="0">
                <a:solidFill>
                  <a:srgbClr val="122731"/>
                </a:solidFill>
                <a:latin typeface="Montserrat" charset="0"/>
              </a:rPr>
              <a:t> </a:t>
            </a:r>
            <a:r>
              <a:rPr lang="es-ES" sz="1600" dirty="0" err="1">
                <a:solidFill>
                  <a:srgbClr val="122731"/>
                </a:solidFill>
                <a:latin typeface="Montserrat" charset="0"/>
              </a:rPr>
              <a:t>dute</a:t>
            </a:r>
            <a:r>
              <a:rPr lang="es-ES" sz="1600" dirty="0">
                <a:solidFill>
                  <a:srgbClr val="122731"/>
                </a:solidFill>
                <a:latin typeface="Montserrat" charset="0"/>
              </a:rPr>
              <a:t> </a:t>
            </a:r>
            <a:r>
              <a:rPr lang="es-ES" sz="1600" dirty="0" err="1">
                <a:solidFill>
                  <a:srgbClr val="122731"/>
                </a:solidFill>
                <a:latin typeface="Montserrat" charset="0"/>
              </a:rPr>
              <a:t>harreman</a:t>
            </a:r>
            <a:r>
              <a:rPr lang="es-ES" sz="1600" dirty="0">
                <a:solidFill>
                  <a:srgbClr val="122731"/>
                </a:solidFill>
                <a:latin typeface="Montserrat" charset="0"/>
              </a:rPr>
              <a:t> </a:t>
            </a:r>
            <a:r>
              <a:rPr lang="es-ES" sz="1600" dirty="0" err="1">
                <a:solidFill>
                  <a:srgbClr val="122731"/>
                </a:solidFill>
                <a:latin typeface="Montserrat" charset="0"/>
              </a:rPr>
              <a:t>estua</a:t>
            </a:r>
            <a:r>
              <a:rPr lang="es-ES" sz="1600" dirty="0">
                <a:solidFill>
                  <a:srgbClr val="122731"/>
                </a:solidFill>
                <a:latin typeface="Montserrat" charset="0"/>
              </a:rPr>
              <a:t>. </a:t>
            </a:r>
            <a:r>
              <a:rPr lang="es-ES" sz="1600" dirty="0" err="1">
                <a:solidFill>
                  <a:srgbClr val="122731"/>
                </a:solidFill>
                <a:latin typeface="Montserrat" charset="0"/>
              </a:rPr>
              <a:t>Erakundeen</a:t>
            </a:r>
            <a:r>
              <a:rPr lang="es-ES" sz="1600" dirty="0">
                <a:solidFill>
                  <a:srgbClr val="122731"/>
                </a:solidFill>
                <a:latin typeface="Montserrat" charset="0"/>
              </a:rPr>
              <a:t> % 78,2ren </a:t>
            </a:r>
            <a:r>
              <a:rPr lang="es-ES" sz="1600" dirty="0" err="1">
                <a:solidFill>
                  <a:srgbClr val="122731"/>
                </a:solidFill>
                <a:latin typeface="Montserrat" charset="0"/>
              </a:rPr>
              <a:t>esanetan</a:t>
            </a:r>
            <a:r>
              <a:rPr lang="es-ES" sz="1600" dirty="0">
                <a:solidFill>
                  <a:srgbClr val="122731"/>
                </a:solidFill>
                <a:latin typeface="Montserrat" charset="0"/>
              </a:rPr>
              <a:t>, </a:t>
            </a:r>
            <a:r>
              <a:rPr lang="es-ES" sz="1600" dirty="0" err="1">
                <a:solidFill>
                  <a:srgbClr val="122731"/>
                </a:solidFill>
                <a:latin typeface="Montserrat" charset="0"/>
              </a:rPr>
              <a:t>harreman</a:t>
            </a:r>
            <a:r>
              <a:rPr lang="es-ES" sz="1600" dirty="0">
                <a:solidFill>
                  <a:srgbClr val="122731"/>
                </a:solidFill>
                <a:latin typeface="Montserrat" charset="0"/>
              </a:rPr>
              <a:t> </a:t>
            </a:r>
            <a:r>
              <a:rPr lang="es-ES" sz="1600" dirty="0" err="1">
                <a:solidFill>
                  <a:srgbClr val="122731"/>
                </a:solidFill>
                <a:latin typeface="Montserrat" charset="0"/>
              </a:rPr>
              <a:t>dezente</a:t>
            </a:r>
            <a:r>
              <a:rPr lang="es-ES" sz="1600" dirty="0">
                <a:solidFill>
                  <a:srgbClr val="122731"/>
                </a:solidFill>
                <a:latin typeface="Montserrat" charset="0"/>
              </a:rPr>
              <a:t> </a:t>
            </a:r>
            <a:r>
              <a:rPr lang="es-ES" sz="1600" dirty="0" err="1">
                <a:solidFill>
                  <a:srgbClr val="122731"/>
                </a:solidFill>
                <a:latin typeface="Montserrat" charset="0"/>
              </a:rPr>
              <a:t>edo</a:t>
            </a:r>
            <a:r>
              <a:rPr lang="es-ES" sz="1600" dirty="0">
                <a:solidFill>
                  <a:srgbClr val="122731"/>
                </a:solidFill>
                <a:latin typeface="Montserrat" charset="0"/>
              </a:rPr>
              <a:t> </a:t>
            </a:r>
            <a:r>
              <a:rPr lang="es-ES" sz="1600" dirty="0" err="1">
                <a:solidFill>
                  <a:srgbClr val="122731"/>
                </a:solidFill>
                <a:latin typeface="Montserrat" charset="0"/>
              </a:rPr>
              <a:t>harreman</a:t>
            </a:r>
            <a:r>
              <a:rPr lang="es-ES" sz="1600" dirty="0">
                <a:solidFill>
                  <a:srgbClr val="122731"/>
                </a:solidFill>
                <a:latin typeface="Montserrat" charset="0"/>
              </a:rPr>
              <a:t> </a:t>
            </a:r>
            <a:r>
              <a:rPr lang="es-ES" sz="1600" dirty="0" err="1">
                <a:solidFill>
                  <a:srgbClr val="122731"/>
                </a:solidFill>
                <a:latin typeface="Montserrat" charset="0"/>
              </a:rPr>
              <a:t>handia</a:t>
            </a:r>
            <a:r>
              <a:rPr lang="es-ES" sz="1600" dirty="0">
                <a:solidFill>
                  <a:srgbClr val="122731"/>
                </a:solidFill>
                <a:latin typeface="Montserrat" charset="0"/>
              </a:rPr>
              <a:t> </a:t>
            </a:r>
            <a:r>
              <a:rPr lang="es-ES" sz="1600" dirty="0" err="1">
                <a:solidFill>
                  <a:srgbClr val="122731"/>
                </a:solidFill>
                <a:latin typeface="Montserrat" charset="0"/>
              </a:rPr>
              <a:t>dute</a:t>
            </a:r>
            <a:r>
              <a:rPr lang="es-ES" sz="1600" dirty="0">
                <a:solidFill>
                  <a:srgbClr val="122731"/>
                </a:solidFill>
                <a:latin typeface="Montserrat" charset="0"/>
              </a:rPr>
              <a:t> </a:t>
            </a:r>
            <a:r>
              <a:rPr lang="es-ES" sz="1600" dirty="0" err="1">
                <a:solidFill>
                  <a:srgbClr val="122731"/>
                </a:solidFill>
                <a:latin typeface="Montserrat" charset="0"/>
              </a:rPr>
              <a:t>udal</a:t>
            </a:r>
            <a:r>
              <a:rPr lang="es-ES" sz="1600" dirty="0">
                <a:solidFill>
                  <a:srgbClr val="122731"/>
                </a:solidFill>
                <a:latin typeface="Montserrat" charset="0"/>
              </a:rPr>
              <a:t> </a:t>
            </a:r>
            <a:r>
              <a:rPr lang="es-ES" sz="1600" dirty="0" err="1">
                <a:solidFill>
                  <a:srgbClr val="122731"/>
                </a:solidFill>
                <a:latin typeface="Montserrat" charset="0"/>
              </a:rPr>
              <a:t>mailako</a:t>
            </a:r>
            <a:r>
              <a:rPr lang="es-ES" sz="1600" dirty="0">
                <a:solidFill>
                  <a:srgbClr val="122731"/>
                </a:solidFill>
                <a:latin typeface="Montserrat" charset="0"/>
              </a:rPr>
              <a:t> </a:t>
            </a:r>
            <a:r>
              <a:rPr lang="es-ES" sz="1600" dirty="0" err="1">
                <a:solidFill>
                  <a:srgbClr val="122731"/>
                </a:solidFill>
                <a:latin typeface="Montserrat" charset="0"/>
              </a:rPr>
              <a:t>administrazioarekin</a:t>
            </a:r>
            <a:r>
              <a:rPr lang="es-ES" sz="1600" dirty="0">
                <a:solidFill>
                  <a:srgbClr val="122731"/>
                </a:solidFill>
                <a:latin typeface="Montserrat" charset="0"/>
              </a:rPr>
              <a:t>; % 58,7k, </a:t>
            </a:r>
            <a:r>
              <a:rPr lang="es-ES" sz="1600" dirty="0" err="1">
                <a:solidFill>
                  <a:srgbClr val="122731"/>
                </a:solidFill>
                <a:latin typeface="Montserrat" charset="0"/>
              </a:rPr>
              <a:t>foru-aldundiekin</a:t>
            </a:r>
            <a:r>
              <a:rPr lang="es-ES" sz="1600" dirty="0">
                <a:solidFill>
                  <a:srgbClr val="122731"/>
                </a:solidFill>
                <a:latin typeface="Montserrat" charset="0"/>
              </a:rPr>
              <a:t>; eta % 47,8k, </a:t>
            </a:r>
            <a:r>
              <a:rPr lang="es-ES" sz="1600" dirty="0" err="1">
                <a:solidFill>
                  <a:srgbClr val="122731"/>
                </a:solidFill>
                <a:latin typeface="Montserrat" charset="0"/>
              </a:rPr>
              <a:t>Eusko</a:t>
            </a:r>
            <a:r>
              <a:rPr lang="es-ES" sz="1600" dirty="0">
                <a:solidFill>
                  <a:srgbClr val="122731"/>
                </a:solidFill>
                <a:latin typeface="Montserrat" charset="0"/>
              </a:rPr>
              <a:t> </a:t>
            </a:r>
            <a:r>
              <a:rPr lang="es-ES" sz="1600" dirty="0" err="1">
                <a:solidFill>
                  <a:srgbClr val="122731"/>
                </a:solidFill>
                <a:latin typeface="Montserrat" charset="0"/>
              </a:rPr>
              <a:t>Jaurlaritzarekin</a:t>
            </a:r>
            <a:r>
              <a:rPr lang="es-ES" sz="1600" dirty="0">
                <a:solidFill>
                  <a:srgbClr val="122731"/>
                </a:solidFill>
                <a:latin typeface="Montserrat" charset="0"/>
              </a:rPr>
              <a:t>.</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Halaber</a:t>
            </a:r>
            <a:r>
              <a:rPr lang="es-ES" sz="1600" dirty="0">
                <a:solidFill>
                  <a:srgbClr val="122731"/>
                </a:solidFill>
                <a:latin typeface="Montserrat" charset="0"/>
              </a:rPr>
              <a:t>, </a:t>
            </a:r>
            <a:r>
              <a:rPr lang="es-ES" sz="1600" dirty="0" err="1">
                <a:solidFill>
                  <a:srgbClr val="122731"/>
                </a:solidFill>
                <a:latin typeface="Montserrat" charset="0"/>
              </a:rPr>
              <a:t>gizarte-mugimenduekin</a:t>
            </a:r>
            <a:r>
              <a:rPr lang="es-ES" sz="1600" dirty="0">
                <a:solidFill>
                  <a:srgbClr val="122731"/>
                </a:solidFill>
                <a:latin typeface="Montserrat" charset="0"/>
              </a:rPr>
              <a:t> ere </a:t>
            </a:r>
            <a:r>
              <a:rPr lang="es-ES" sz="1600" dirty="0" err="1">
                <a:solidFill>
                  <a:srgbClr val="122731"/>
                </a:solidFill>
                <a:latin typeface="Montserrat" charset="0"/>
              </a:rPr>
              <a:t>loturak</a:t>
            </a:r>
            <a:r>
              <a:rPr lang="es-ES" sz="1600" dirty="0">
                <a:solidFill>
                  <a:srgbClr val="122731"/>
                </a:solidFill>
                <a:latin typeface="Montserrat" charset="0"/>
              </a:rPr>
              <a:t> </a:t>
            </a:r>
            <a:r>
              <a:rPr lang="es-ES" sz="1600" dirty="0" err="1">
                <a:solidFill>
                  <a:srgbClr val="122731"/>
                </a:solidFill>
                <a:latin typeface="Montserrat" charset="0"/>
              </a:rPr>
              <a:t>dituzte</a:t>
            </a:r>
            <a:r>
              <a:rPr lang="es-ES" sz="1600" dirty="0">
                <a:solidFill>
                  <a:srgbClr val="122731"/>
                </a:solidFill>
                <a:latin typeface="Montserrat" charset="0"/>
              </a:rPr>
              <a:t> (</a:t>
            </a:r>
            <a:r>
              <a:rPr lang="es-ES" sz="1600" dirty="0" err="1">
                <a:solidFill>
                  <a:srgbClr val="122731"/>
                </a:solidFill>
                <a:latin typeface="Montserrat" charset="0"/>
              </a:rPr>
              <a:t>kontsultatutako</a:t>
            </a:r>
            <a:r>
              <a:rPr lang="es-ES" sz="1600" dirty="0">
                <a:solidFill>
                  <a:srgbClr val="122731"/>
                </a:solidFill>
                <a:latin typeface="Montserrat" charset="0"/>
              </a:rPr>
              <a:t> </a:t>
            </a:r>
            <a:r>
              <a:rPr lang="es-ES" sz="1600" dirty="0" err="1">
                <a:solidFill>
                  <a:srgbClr val="122731"/>
                </a:solidFill>
                <a:latin typeface="Montserrat" charset="0"/>
              </a:rPr>
              <a:t>entitateen</a:t>
            </a:r>
            <a:r>
              <a:rPr lang="es-ES" sz="1600" dirty="0">
                <a:solidFill>
                  <a:srgbClr val="122731"/>
                </a:solidFill>
                <a:latin typeface="Montserrat" charset="0"/>
              </a:rPr>
              <a:t> % 65,3k </a:t>
            </a:r>
            <a:r>
              <a:rPr lang="es-ES" sz="1600" dirty="0" err="1">
                <a:solidFill>
                  <a:srgbClr val="122731"/>
                </a:solidFill>
                <a:latin typeface="Montserrat" charset="0"/>
              </a:rPr>
              <a:t>haiekin</a:t>
            </a:r>
            <a:r>
              <a:rPr lang="es-ES" sz="1600" dirty="0">
                <a:solidFill>
                  <a:srgbClr val="122731"/>
                </a:solidFill>
                <a:latin typeface="Montserrat" charset="0"/>
              </a:rPr>
              <a:t> </a:t>
            </a:r>
            <a:r>
              <a:rPr lang="es-ES" sz="1600" dirty="0" err="1">
                <a:solidFill>
                  <a:srgbClr val="122731"/>
                </a:solidFill>
                <a:latin typeface="Montserrat" charset="0"/>
              </a:rPr>
              <a:t>harreman</a:t>
            </a:r>
            <a:r>
              <a:rPr lang="es-ES" sz="1600" dirty="0">
                <a:solidFill>
                  <a:srgbClr val="122731"/>
                </a:solidFill>
                <a:latin typeface="Montserrat" charset="0"/>
              </a:rPr>
              <a:t> </a:t>
            </a:r>
            <a:r>
              <a:rPr lang="es-ES" sz="1600" dirty="0" err="1">
                <a:solidFill>
                  <a:srgbClr val="122731"/>
                </a:solidFill>
                <a:latin typeface="Montserrat" charset="0"/>
              </a:rPr>
              <a:t>dezente</a:t>
            </a:r>
            <a:r>
              <a:rPr lang="es-ES" sz="1600" dirty="0">
                <a:solidFill>
                  <a:srgbClr val="122731"/>
                </a:solidFill>
                <a:latin typeface="Montserrat" charset="0"/>
              </a:rPr>
              <a:t> </a:t>
            </a:r>
            <a:r>
              <a:rPr lang="es-ES" sz="1600" dirty="0" err="1">
                <a:solidFill>
                  <a:srgbClr val="122731"/>
                </a:solidFill>
                <a:latin typeface="Montserrat" charset="0"/>
              </a:rPr>
              <a:t>edo</a:t>
            </a:r>
            <a:r>
              <a:rPr lang="es-ES" sz="1600" dirty="0">
                <a:solidFill>
                  <a:srgbClr val="122731"/>
                </a:solidFill>
                <a:latin typeface="Montserrat" charset="0"/>
              </a:rPr>
              <a:t> </a:t>
            </a:r>
            <a:r>
              <a:rPr lang="es-ES" sz="1600" dirty="0" err="1">
                <a:solidFill>
                  <a:srgbClr val="122731"/>
                </a:solidFill>
                <a:latin typeface="Montserrat" charset="0"/>
              </a:rPr>
              <a:t>harreman</a:t>
            </a:r>
            <a:r>
              <a:rPr lang="es-ES" sz="1600" dirty="0">
                <a:solidFill>
                  <a:srgbClr val="122731"/>
                </a:solidFill>
                <a:latin typeface="Montserrat" charset="0"/>
              </a:rPr>
              <a:t> </a:t>
            </a:r>
            <a:r>
              <a:rPr lang="es-ES" sz="1600" dirty="0" err="1">
                <a:solidFill>
                  <a:srgbClr val="122731"/>
                </a:solidFill>
                <a:latin typeface="Montserrat" charset="0"/>
              </a:rPr>
              <a:t>handia</a:t>
            </a:r>
            <a:r>
              <a:rPr lang="es-ES" sz="1600" dirty="0">
                <a:solidFill>
                  <a:srgbClr val="122731"/>
                </a:solidFill>
                <a:latin typeface="Montserrat" charset="0"/>
              </a:rPr>
              <a:t> </a:t>
            </a:r>
            <a:r>
              <a:rPr lang="es-ES" sz="1600" dirty="0" err="1">
                <a:solidFill>
                  <a:srgbClr val="122731"/>
                </a:solidFill>
                <a:latin typeface="Montserrat" charset="0"/>
              </a:rPr>
              <a:t>dutela</a:t>
            </a:r>
            <a:r>
              <a:rPr lang="es-ES" sz="1600" dirty="0">
                <a:solidFill>
                  <a:srgbClr val="122731"/>
                </a:solidFill>
                <a:latin typeface="Montserrat" charset="0"/>
              </a:rPr>
              <a:t> </a:t>
            </a:r>
            <a:r>
              <a:rPr lang="es-ES" sz="1600" dirty="0" err="1">
                <a:solidFill>
                  <a:srgbClr val="122731"/>
                </a:solidFill>
                <a:latin typeface="Montserrat" charset="0"/>
              </a:rPr>
              <a:t>diote</a:t>
            </a:r>
            <a:r>
              <a:rPr lang="es-ES" sz="1600" dirty="0">
                <a:solidFill>
                  <a:srgbClr val="122731"/>
                </a:solidFill>
                <a:latin typeface="Montserrat" charset="0"/>
              </a:rPr>
              <a:t>) eta </a:t>
            </a:r>
            <a:r>
              <a:rPr lang="es-ES" sz="1600" dirty="0" err="1">
                <a:solidFill>
                  <a:srgbClr val="122731"/>
                </a:solidFill>
                <a:latin typeface="Montserrat" charset="0"/>
              </a:rPr>
              <a:t>unibertsitateekin</a:t>
            </a:r>
            <a:r>
              <a:rPr lang="es-ES" sz="1600" dirty="0">
                <a:solidFill>
                  <a:srgbClr val="122731"/>
                </a:solidFill>
                <a:latin typeface="Montserrat" charset="0"/>
              </a:rPr>
              <a:t> (% 39) ere bai. </a:t>
            </a:r>
            <a:br>
              <a:rPr lang="es-ES" sz="1600" dirty="0">
                <a:solidFill>
                  <a:srgbClr val="122731"/>
                </a:solidFill>
                <a:latin typeface="Montserrat" charset="0"/>
              </a:rPr>
            </a:br>
            <a:br>
              <a:rPr lang="es-ES" sz="1600" dirty="0">
                <a:solidFill>
                  <a:srgbClr val="122731"/>
                </a:solidFill>
                <a:latin typeface="Montserrat" charset="0"/>
              </a:rPr>
            </a:br>
            <a:r>
              <a:rPr lang="es-ES" sz="1600" dirty="0" err="1">
                <a:solidFill>
                  <a:srgbClr val="122731"/>
                </a:solidFill>
                <a:latin typeface="Montserrat" charset="0"/>
              </a:rPr>
              <a:t>Beste</a:t>
            </a:r>
            <a:r>
              <a:rPr lang="es-ES" sz="1600" dirty="0">
                <a:solidFill>
                  <a:srgbClr val="122731"/>
                </a:solidFill>
                <a:latin typeface="Montserrat" charset="0"/>
              </a:rPr>
              <a:t> </a:t>
            </a:r>
            <a:r>
              <a:rPr lang="es-ES" sz="1600" dirty="0" err="1">
                <a:solidFill>
                  <a:srgbClr val="122731"/>
                </a:solidFill>
                <a:latin typeface="Montserrat" charset="0"/>
              </a:rPr>
              <a:t>eragile</a:t>
            </a:r>
            <a:r>
              <a:rPr lang="es-ES" sz="1600" dirty="0">
                <a:solidFill>
                  <a:srgbClr val="122731"/>
                </a:solidFill>
                <a:latin typeface="Montserrat" charset="0"/>
              </a:rPr>
              <a:t> </a:t>
            </a:r>
            <a:r>
              <a:rPr lang="es-ES" sz="1600" dirty="0" err="1">
                <a:solidFill>
                  <a:srgbClr val="122731"/>
                </a:solidFill>
                <a:latin typeface="Montserrat" charset="0"/>
              </a:rPr>
              <a:t>batzuekiko</a:t>
            </a:r>
            <a:r>
              <a:rPr lang="es-ES" sz="1600" dirty="0">
                <a:solidFill>
                  <a:srgbClr val="122731"/>
                </a:solidFill>
                <a:latin typeface="Montserrat" charset="0"/>
              </a:rPr>
              <a:t> </a:t>
            </a:r>
            <a:r>
              <a:rPr lang="es-ES" sz="1600" dirty="0" err="1">
                <a:solidFill>
                  <a:srgbClr val="122731"/>
                </a:solidFill>
                <a:latin typeface="Montserrat" charset="0"/>
              </a:rPr>
              <a:t>harremana</a:t>
            </a:r>
            <a:r>
              <a:rPr lang="es-ES" sz="1600" dirty="0">
                <a:solidFill>
                  <a:srgbClr val="122731"/>
                </a:solidFill>
                <a:latin typeface="Montserrat" charset="0"/>
              </a:rPr>
              <a:t> </a:t>
            </a:r>
            <a:r>
              <a:rPr lang="es-ES" sz="1600" dirty="0" err="1">
                <a:solidFill>
                  <a:srgbClr val="122731"/>
                </a:solidFill>
                <a:latin typeface="Montserrat" charset="0"/>
              </a:rPr>
              <a:t>nabarmen</a:t>
            </a:r>
            <a:r>
              <a:rPr lang="es-ES" sz="1600" dirty="0">
                <a:solidFill>
                  <a:srgbClr val="122731"/>
                </a:solidFill>
                <a:latin typeface="Montserrat" charset="0"/>
              </a:rPr>
              <a:t> </a:t>
            </a:r>
            <a:r>
              <a:rPr lang="es-ES" sz="1600" dirty="0" err="1">
                <a:solidFill>
                  <a:srgbClr val="122731"/>
                </a:solidFill>
                <a:latin typeface="Montserrat" charset="0"/>
              </a:rPr>
              <a:t>txikiagoa</a:t>
            </a:r>
            <a:r>
              <a:rPr lang="es-ES" sz="1600" dirty="0">
                <a:solidFill>
                  <a:srgbClr val="122731"/>
                </a:solidFill>
                <a:latin typeface="Montserrat" charset="0"/>
              </a:rPr>
              <a:t> da. </a:t>
            </a:r>
            <a:r>
              <a:rPr lang="es-ES" sz="1600" dirty="0" err="1">
                <a:solidFill>
                  <a:srgbClr val="122731"/>
                </a:solidFill>
                <a:latin typeface="Montserrat" charset="0"/>
              </a:rPr>
              <a:t>Zehazki</a:t>
            </a:r>
            <a:r>
              <a:rPr lang="es-ES" sz="1600" dirty="0">
                <a:solidFill>
                  <a:srgbClr val="122731"/>
                </a:solidFill>
                <a:latin typeface="Montserrat" charset="0"/>
              </a:rPr>
              <a:t>, </a:t>
            </a:r>
            <a:r>
              <a:rPr lang="es-ES" sz="1600" dirty="0" err="1">
                <a:solidFill>
                  <a:srgbClr val="122731"/>
                </a:solidFill>
                <a:latin typeface="Montserrat" charset="0"/>
              </a:rPr>
              <a:t>sektoreko</a:t>
            </a:r>
            <a:r>
              <a:rPr lang="es-ES" sz="1600" dirty="0">
                <a:solidFill>
                  <a:srgbClr val="122731"/>
                </a:solidFill>
                <a:latin typeface="Montserrat" charset="0"/>
              </a:rPr>
              <a:t> </a:t>
            </a:r>
            <a:r>
              <a:rPr lang="es-ES" sz="1600" dirty="0" err="1">
                <a:solidFill>
                  <a:srgbClr val="122731"/>
                </a:solidFill>
                <a:latin typeface="Montserrat" charset="0"/>
              </a:rPr>
              <a:t>erakundeen</a:t>
            </a:r>
            <a:r>
              <a:rPr lang="es-ES" sz="1600" dirty="0">
                <a:solidFill>
                  <a:srgbClr val="122731"/>
                </a:solidFill>
                <a:latin typeface="Montserrat" charset="0"/>
              </a:rPr>
              <a:t> % 30,6ren </a:t>
            </a:r>
            <a:r>
              <a:rPr lang="es-ES" sz="1600" dirty="0" err="1">
                <a:solidFill>
                  <a:srgbClr val="122731"/>
                </a:solidFill>
                <a:latin typeface="Montserrat" charset="0"/>
              </a:rPr>
              <a:t>esanetan</a:t>
            </a:r>
            <a:r>
              <a:rPr lang="es-ES" sz="1600" dirty="0">
                <a:solidFill>
                  <a:srgbClr val="122731"/>
                </a:solidFill>
                <a:latin typeface="Montserrat" charset="0"/>
              </a:rPr>
              <a:t>, </a:t>
            </a:r>
            <a:r>
              <a:rPr lang="es-ES" sz="1600" dirty="0" err="1">
                <a:solidFill>
                  <a:srgbClr val="122731"/>
                </a:solidFill>
                <a:latin typeface="Montserrat" charset="0"/>
              </a:rPr>
              <a:t>banku-fundazioak</a:t>
            </a:r>
            <a:r>
              <a:rPr lang="es-ES" sz="1600" dirty="0">
                <a:solidFill>
                  <a:srgbClr val="122731"/>
                </a:solidFill>
                <a:latin typeface="Montserrat" charset="0"/>
              </a:rPr>
              <a:t> </a:t>
            </a:r>
            <a:r>
              <a:rPr lang="es-ES" sz="1600" dirty="0" err="1">
                <a:solidFill>
                  <a:srgbClr val="122731"/>
                </a:solidFill>
                <a:latin typeface="Montserrat" charset="0"/>
              </a:rPr>
              <a:t>harreman</a:t>
            </a:r>
            <a:r>
              <a:rPr lang="es-ES" sz="1600" dirty="0">
                <a:solidFill>
                  <a:srgbClr val="122731"/>
                </a:solidFill>
                <a:latin typeface="Montserrat" charset="0"/>
              </a:rPr>
              <a:t> </a:t>
            </a:r>
            <a:r>
              <a:rPr lang="es-ES" sz="1600" dirty="0" err="1">
                <a:solidFill>
                  <a:srgbClr val="122731"/>
                </a:solidFill>
                <a:latin typeface="Montserrat" charset="0"/>
              </a:rPr>
              <a:t>edo</a:t>
            </a:r>
            <a:r>
              <a:rPr lang="es-ES" sz="1600" dirty="0">
                <a:solidFill>
                  <a:srgbClr val="122731"/>
                </a:solidFill>
                <a:latin typeface="Montserrat" charset="0"/>
              </a:rPr>
              <a:t> </a:t>
            </a:r>
            <a:r>
              <a:rPr lang="es-ES" sz="1600" dirty="0" err="1">
                <a:solidFill>
                  <a:srgbClr val="122731"/>
                </a:solidFill>
                <a:latin typeface="Montserrat" charset="0"/>
              </a:rPr>
              <a:t>lankidetza</a:t>
            </a:r>
            <a:r>
              <a:rPr lang="es-ES" sz="1600" dirty="0">
                <a:solidFill>
                  <a:srgbClr val="122731"/>
                </a:solidFill>
                <a:latin typeface="Montserrat" charset="0"/>
              </a:rPr>
              <a:t> </a:t>
            </a:r>
            <a:r>
              <a:rPr lang="es-ES" sz="1600" dirty="0" err="1">
                <a:solidFill>
                  <a:srgbClr val="122731"/>
                </a:solidFill>
                <a:latin typeface="Montserrat" charset="0"/>
              </a:rPr>
              <a:t>nahiko</a:t>
            </a:r>
            <a:r>
              <a:rPr lang="es-ES" sz="1600" dirty="0">
                <a:solidFill>
                  <a:srgbClr val="122731"/>
                </a:solidFill>
                <a:latin typeface="Montserrat" charset="0"/>
              </a:rPr>
              <a:t> </a:t>
            </a:r>
            <a:r>
              <a:rPr lang="es-ES" sz="1600" dirty="0" err="1">
                <a:solidFill>
                  <a:srgbClr val="122731"/>
                </a:solidFill>
                <a:latin typeface="Montserrat" charset="0"/>
              </a:rPr>
              <a:t>estua</a:t>
            </a:r>
            <a:r>
              <a:rPr lang="es-ES" sz="1600" dirty="0">
                <a:solidFill>
                  <a:srgbClr val="122731"/>
                </a:solidFill>
                <a:latin typeface="Montserrat" charset="0"/>
              </a:rPr>
              <a:t> </a:t>
            </a:r>
            <a:r>
              <a:rPr lang="es-ES" sz="1600" dirty="0" err="1">
                <a:solidFill>
                  <a:srgbClr val="122731"/>
                </a:solidFill>
                <a:latin typeface="Montserrat" charset="0"/>
              </a:rPr>
              <a:t>dute</a:t>
            </a:r>
            <a:r>
              <a:rPr lang="es-ES" sz="1600" dirty="0">
                <a:solidFill>
                  <a:srgbClr val="122731"/>
                </a:solidFill>
                <a:latin typeface="Montserrat" charset="0"/>
              </a:rPr>
              <a:t>; % 29,3k </a:t>
            </a:r>
            <a:r>
              <a:rPr lang="es-ES" sz="1600" dirty="0" err="1">
                <a:solidFill>
                  <a:srgbClr val="122731"/>
                </a:solidFill>
                <a:latin typeface="Montserrat" charset="0"/>
              </a:rPr>
              <a:t>beste</a:t>
            </a:r>
            <a:r>
              <a:rPr lang="es-ES" sz="1600" dirty="0">
                <a:solidFill>
                  <a:srgbClr val="122731"/>
                </a:solidFill>
                <a:latin typeface="Montserrat" charset="0"/>
              </a:rPr>
              <a:t> </a:t>
            </a:r>
            <a:r>
              <a:rPr lang="es-ES" sz="1600" dirty="0" err="1">
                <a:solidFill>
                  <a:srgbClr val="122731"/>
                </a:solidFill>
                <a:latin typeface="Montserrat" charset="0"/>
              </a:rPr>
              <a:t>sektore</a:t>
            </a:r>
            <a:r>
              <a:rPr lang="es-ES" sz="1600" dirty="0">
                <a:solidFill>
                  <a:srgbClr val="122731"/>
                </a:solidFill>
                <a:latin typeface="Montserrat" charset="0"/>
              </a:rPr>
              <a:t> </a:t>
            </a:r>
            <a:r>
              <a:rPr lang="es-ES" sz="1600" dirty="0" err="1">
                <a:solidFill>
                  <a:srgbClr val="122731"/>
                </a:solidFill>
                <a:latin typeface="Montserrat" charset="0"/>
              </a:rPr>
              <a:t>batzuetako</a:t>
            </a:r>
            <a:r>
              <a:rPr lang="es-ES" sz="1600" dirty="0">
                <a:solidFill>
                  <a:srgbClr val="122731"/>
                </a:solidFill>
                <a:latin typeface="Montserrat" charset="0"/>
              </a:rPr>
              <a:t> </a:t>
            </a:r>
            <a:r>
              <a:rPr lang="es-ES" sz="1600" dirty="0" err="1">
                <a:solidFill>
                  <a:srgbClr val="122731"/>
                </a:solidFill>
                <a:latin typeface="Montserrat" charset="0"/>
              </a:rPr>
              <a:t>enpresekin</a:t>
            </a:r>
            <a:r>
              <a:rPr lang="es-ES" sz="1600" dirty="0">
                <a:solidFill>
                  <a:srgbClr val="122731"/>
                </a:solidFill>
                <a:latin typeface="Montserrat" charset="0"/>
              </a:rPr>
              <a:t>; % 23,6k </a:t>
            </a:r>
            <a:r>
              <a:rPr lang="es-ES" sz="1600" dirty="0" err="1">
                <a:solidFill>
                  <a:srgbClr val="122731"/>
                </a:solidFill>
                <a:latin typeface="Montserrat" charset="0"/>
              </a:rPr>
              <a:t>Elizarekin</a:t>
            </a:r>
            <a:r>
              <a:rPr lang="es-ES" sz="1600" dirty="0">
                <a:solidFill>
                  <a:srgbClr val="122731"/>
                </a:solidFill>
                <a:latin typeface="Montserrat" charset="0"/>
              </a:rPr>
              <a:t>; % 19,4k </a:t>
            </a:r>
            <a:r>
              <a:rPr lang="es-ES" sz="1600" dirty="0" err="1">
                <a:solidFill>
                  <a:srgbClr val="122731"/>
                </a:solidFill>
                <a:latin typeface="Montserrat" charset="0"/>
              </a:rPr>
              <a:t>alderdi</a:t>
            </a:r>
            <a:r>
              <a:rPr lang="es-ES" sz="1600" dirty="0">
                <a:solidFill>
                  <a:srgbClr val="122731"/>
                </a:solidFill>
                <a:latin typeface="Montserrat" charset="0"/>
              </a:rPr>
              <a:t> </a:t>
            </a:r>
            <a:r>
              <a:rPr lang="es-ES" sz="1600" dirty="0" err="1">
                <a:solidFill>
                  <a:srgbClr val="122731"/>
                </a:solidFill>
                <a:latin typeface="Montserrat" charset="0"/>
              </a:rPr>
              <a:t>politikoekin</a:t>
            </a:r>
            <a:r>
              <a:rPr lang="es-ES" sz="1600" dirty="0">
                <a:solidFill>
                  <a:srgbClr val="122731"/>
                </a:solidFill>
                <a:latin typeface="Montserrat" charset="0"/>
              </a:rPr>
              <a:t>; eta % 14,2k </a:t>
            </a:r>
            <a:r>
              <a:rPr lang="es-ES" sz="1600" dirty="0" err="1">
                <a:solidFill>
                  <a:srgbClr val="122731"/>
                </a:solidFill>
                <a:latin typeface="Montserrat" charset="0"/>
              </a:rPr>
              <a:t>sindikatuekin</a:t>
            </a:r>
            <a:r>
              <a:rPr lang="es-ES" sz="1600" dirty="0">
                <a:solidFill>
                  <a:srgbClr val="122731"/>
                </a:solidFill>
                <a:latin typeface="Montserrat" charset="0"/>
              </a:rPr>
              <a:t> eta </a:t>
            </a:r>
            <a:r>
              <a:rPr lang="es-ES" sz="1600" dirty="0" err="1">
                <a:solidFill>
                  <a:srgbClr val="122731"/>
                </a:solidFill>
                <a:latin typeface="Montserrat" charset="0"/>
              </a:rPr>
              <a:t>enpresa-elkarteekin</a:t>
            </a:r>
            <a:r>
              <a:rPr lang="es-ES" sz="1600" dirty="0">
                <a:solidFill>
                  <a:srgbClr val="122731"/>
                </a:solidFill>
                <a:latin typeface="Montserrat" charset="0"/>
              </a:rPr>
              <a:t>.</a:t>
            </a:r>
            <a:br>
              <a:rPr lang="es-ES" sz="1600" dirty="0">
                <a:solidFill>
                  <a:srgbClr val="122731"/>
                </a:solidFill>
                <a:latin typeface="Montserrat" charset="0"/>
              </a:rPr>
            </a:br>
            <a:endParaRPr lang="es-ES" sz="1600" dirty="0">
              <a:solidFill>
                <a:srgbClr val="122731"/>
              </a:solidFill>
              <a:latin typeface="Montserrat" charset="0"/>
            </a:endParaRPr>
          </a:p>
        </p:txBody>
      </p:sp>
      <p:sp>
        <p:nvSpPr>
          <p:cNvPr id="3" name="Rectángulo 2"/>
          <p:cNvSpPr/>
          <p:nvPr/>
        </p:nvSpPr>
        <p:spPr>
          <a:xfrm>
            <a:off x="401204" y="501598"/>
            <a:ext cx="6208295" cy="504625"/>
          </a:xfrm>
          <a:prstGeom prst="rect">
            <a:avLst/>
          </a:prstGeom>
        </p:spPr>
        <p:txBody>
          <a:bodyPr wrap="square">
            <a:spAutoFit/>
          </a:bodyPr>
          <a:lstStyle/>
          <a:p>
            <a:pPr algn="ctr">
              <a:lnSpc>
                <a:spcPct val="115000"/>
              </a:lnSpc>
              <a:spcAft>
                <a:spcPts val="1000"/>
              </a:spcAft>
            </a:pPr>
            <a:r>
              <a:rPr lang="de-DE" sz="1200" b="1">
                <a:latin typeface="+mj-lt"/>
                <a:ea typeface="Calibri" panose="020F0502020204030204" pitchFamily="34" charset="0"/>
                <a:cs typeface="Times New Roman" panose="02020603050405020304" pitchFamily="18" charset="0"/>
              </a:rPr>
              <a:t>ERAGILE SOZIAL ANITZEKIN HARREMAN EDO ELKARLAN DEZENTE EDO HANDIA DUTEN ERAKUNDEEN BANAKETA. (%)</a:t>
            </a:r>
            <a:endParaRPr lang="es-ES" sz="1200" b="1" dirty="0">
              <a:latin typeface="+mj-lt"/>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9A824F19-1A4F-4071-BA60-876C48889EB7}"/>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sp>
        <p:nvSpPr>
          <p:cNvPr id="7" name="CuadroTexto 6">
            <a:extLst>
              <a:ext uri="{FF2B5EF4-FFF2-40B4-BE49-F238E27FC236}">
                <a16:creationId xmlns:a16="http://schemas.microsoft.com/office/drawing/2014/main" id="{B88B8FEF-D751-43F8-9F46-717A6D1605C8}"/>
              </a:ext>
            </a:extLst>
          </p:cNvPr>
          <p:cNvSpPr txBox="1"/>
          <p:nvPr/>
        </p:nvSpPr>
        <p:spPr>
          <a:xfrm>
            <a:off x="7397393" y="261866"/>
            <a:ext cx="4393403"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a:t>NOLAKOA DA BESTE ERAGILE BATZUEKIKO HARREMANA?</a:t>
            </a:r>
            <a:endParaRPr lang="es-ES" dirty="0"/>
          </a:p>
        </p:txBody>
      </p:sp>
      <p:pic>
        <p:nvPicPr>
          <p:cNvPr id="9" name="Imagen 8">
            <a:extLst>
              <a:ext uri="{FF2B5EF4-FFF2-40B4-BE49-F238E27FC236}">
                <a16:creationId xmlns:a16="http://schemas.microsoft.com/office/drawing/2014/main" id="{4103504B-E3A0-4371-95E8-A5210BB0035D}"/>
              </a:ext>
            </a:extLst>
          </p:cNvPr>
          <p:cNvPicPr/>
          <p:nvPr/>
        </p:nvPicPr>
        <p:blipFill rotWithShape="1">
          <a:blip r:embed="rId3" cstate="print">
            <a:extLst>
              <a:ext uri="{28A0092B-C50C-407E-A947-70E740481C1C}">
                <a14:useLocalDpi xmlns:a14="http://schemas.microsoft.com/office/drawing/2010/main" val="0"/>
              </a:ext>
            </a:extLst>
          </a:blip>
          <a:srcRect r="6600"/>
          <a:stretch/>
        </p:blipFill>
        <p:spPr bwMode="auto">
          <a:xfrm>
            <a:off x="523875" y="1128846"/>
            <a:ext cx="6085624" cy="4921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4784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8761" y="1728214"/>
            <a:ext cx="4485213" cy="3785644"/>
          </a:xfrm>
          <a:noFill/>
          <a:ln>
            <a:noFill/>
          </a:ln>
        </p:spPr>
        <p:txBody>
          <a:bodyPr vert="horz" lIns="45712" tIns="22856" rIns="45712" bIns="22856" rtlCol="0" anchor="ctr">
            <a:spAutoFit/>
          </a:bodyPr>
          <a:lstStyle/>
          <a:p>
            <a:pPr algn="just"/>
            <a:r>
              <a:rPr lang="es-ES" sz="1800" dirty="0">
                <a:solidFill>
                  <a:srgbClr val="122731"/>
                </a:solidFill>
                <a:latin typeface="Montserrat" charset="0"/>
              </a:rPr>
              <a:t>10 </a:t>
            </a:r>
            <a:r>
              <a:rPr lang="es-ES" sz="1800" dirty="0" err="1">
                <a:solidFill>
                  <a:srgbClr val="122731"/>
                </a:solidFill>
                <a:latin typeface="Montserrat" charset="0"/>
              </a:rPr>
              <a:t>erakundetik</a:t>
            </a:r>
            <a:r>
              <a:rPr lang="es-ES" sz="1800" dirty="0">
                <a:solidFill>
                  <a:srgbClr val="122731"/>
                </a:solidFill>
                <a:latin typeface="Montserrat" charset="0"/>
              </a:rPr>
              <a:t> 6 </a:t>
            </a:r>
            <a:r>
              <a:rPr lang="es-ES" sz="1800" dirty="0" err="1">
                <a:solidFill>
                  <a:srgbClr val="122731"/>
                </a:solidFill>
                <a:latin typeface="Montserrat" charset="0"/>
              </a:rPr>
              <a:t>baino</a:t>
            </a:r>
            <a:r>
              <a:rPr lang="es-ES" sz="1800" dirty="0">
                <a:solidFill>
                  <a:srgbClr val="122731"/>
                </a:solidFill>
                <a:latin typeface="Montserrat" charset="0"/>
              </a:rPr>
              <a:t> </a:t>
            </a:r>
            <a:r>
              <a:rPr lang="es-ES" sz="1800" dirty="0" err="1">
                <a:solidFill>
                  <a:srgbClr val="122731"/>
                </a:solidFill>
                <a:latin typeface="Montserrat" charset="0"/>
              </a:rPr>
              <a:t>gehiago</a:t>
            </a:r>
            <a:r>
              <a:rPr lang="es-ES" sz="1800" dirty="0">
                <a:solidFill>
                  <a:srgbClr val="122731"/>
                </a:solidFill>
                <a:latin typeface="Montserrat" charset="0"/>
              </a:rPr>
              <a:t> </a:t>
            </a:r>
            <a:r>
              <a:rPr lang="es-ES" sz="1800" dirty="0" err="1">
                <a:solidFill>
                  <a:srgbClr val="122731"/>
                </a:solidFill>
                <a:latin typeface="Montserrat" charset="0"/>
              </a:rPr>
              <a:t>bigarren</a:t>
            </a:r>
            <a:r>
              <a:rPr lang="es-ES" sz="1800" dirty="0">
                <a:solidFill>
                  <a:srgbClr val="122731"/>
                </a:solidFill>
                <a:latin typeface="Montserrat" charset="0"/>
              </a:rPr>
              <a:t> </a:t>
            </a:r>
            <a:r>
              <a:rPr lang="es-ES" sz="1800" dirty="0" err="1">
                <a:solidFill>
                  <a:srgbClr val="122731"/>
                </a:solidFill>
                <a:latin typeface="Montserrat" charset="0"/>
              </a:rPr>
              <a:t>mailako</a:t>
            </a:r>
            <a:r>
              <a:rPr lang="es-ES" sz="1800" dirty="0">
                <a:solidFill>
                  <a:srgbClr val="122731"/>
                </a:solidFill>
                <a:latin typeface="Montserrat" charset="0"/>
              </a:rPr>
              <a:t> </a:t>
            </a:r>
            <a:r>
              <a:rPr lang="es-ES" sz="1800" dirty="0" err="1">
                <a:solidFill>
                  <a:srgbClr val="122731"/>
                </a:solidFill>
                <a:latin typeface="Montserrat" charset="0"/>
              </a:rPr>
              <a:t>erakunde</a:t>
            </a:r>
            <a:r>
              <a:rPr lang="es-ES" sz="1800" dirty="0">
                <a:solidFill>
                  <a:srgbClr val="122731"/>
                </a:solidFill>
                <a:latin typeface="Montserrat" charset="0"/>
              </a:rPr>
              <a:t> baten </a:t>
            </a:r>
            <a:r>
              <a:rPr lang="es-ES" sz="1800" dirty="0" err="1">
                <a:solidFill>
                  <a:srgbClr val="122731"/>
                </a:solidFill>
                <a:latin typeface="Montserrat" charset="0"/>
              </a:rPr>
              <a:t>edo</a:t>
            </a:r>
            <a:r>
              <a:rPr lang="es-ES" sz="1800" dirty="0">
                <a:solidFill>
                  <a:srgbClr val="122731"/>
                </a:solidFill>
                <a:latin typeface="Montserrat" charset="0"/>
              </a:rPr>
              <a:t> </a:t>
            </a:r>
            <a:r>
              <a:rPr lang="es-ES" sz="1800" dirty="0" err="1">
                <a:solidFill>
                  <a:srgbClr val="122731"/>
                </a:solidFill>
                <a:latin typeface="Montserrat" charset="0"/>
              </a:rPr>
              <a:t>ekimen</a:t>
            </a:r>
            <a:r>
              <a:rPr lang="es-ES" sz="1800" dirty="0">
                <a:solidFill>
                  <a:srgbClr val="122731"/>
                </a:solidFill>
                <a:latin typeface="Montserrat" charset="0"/>
              </a:rPr>
              <a:t> baten </a:t>
            </a:r>
            <a:r>
              <a:rPr lang="es-ES" sz="1800" dirty="0" err="1">
                <a:solidFill>
                  <a:srgbClr val="122731"/>
                </a:solidFill>
                <a:latin typeface="Montserrat" charset="0"/>
              </a:rPr>
              <a:t>kide</a:t>
            </a:r>
            <a:r>
              <a:rPr lang="es-ES" sz="1800" dirty="0">
                <a:solidFill>
                  <a:srgbClr val="122731"/>
                </a:solidFill>
                <a:latin typeface="Montserrat" charset="0"/>
              </a:rPr>
              <a:t> da (</a:t>
            </a:r>
            <a:r>
              <a:rPr lang="es-ES" sz="1800" dirty="0" err="1">
                <a:solidFill>
                  <a:srgbClr val="122731"/>
                </a:solidFill>
                <a:latin typeface="Montserrat" charset="0"/>
              </a:rPr>
              <a:t>sareak</a:t>
            </a:r>
            <a:r>
              <a:rPr lang="es-ES" sz="1800" dirty="0">
                <a:solidFill>
                  <a:srgbClr val="122731"/>
                </a:solidFill>
                <a:latin typeface="Montserrat" charset="0"/>
              </a:rPr>
              <a:t>, </a:t>
            </a:r>
            <a:r>
              <a:rPr lang="es-ES" sz="1800" dirty="0" err="1">
                <a:solidFill>
                  <a:srgbClr val="122731"/>
                </a:solidFill>
                <a:latin typeface="Montserrat" charset="0"/>
              </a:rPr>
              <a:t>federazioak</a:t>
            </a:r>
            <a:r>
              <a:rPr lang="es-ES" sz="1800" dirty="0">
                <a:solidFill>
                  <a:srgbClr val="122731"/>
                </a:solidFill>
                <a:latin typeface="Montserrat" charset="0"/>
              </a:rPr>
              <a:t>, </a:t>
            </a:r>
            <a:r>
              <a:rPr lang="es-ES" sz="1800" dirty="0" err="1">
                <a:solidFill>
                  <a:srgbClr val="122731"/>
                </a:solidFill>
                <a:latin typeface="Montserrat" charset="0"/>
              </a:rPr>
              <a:t>taldeak</a:t>
            </a:r>
            <a:r>
              <a:rPr lang="es-ES" sz="1800" dirty="0">
                <a:solidFill>
                  <a:srgbClr val="122731"/>
                </a:solidFill>
                <a:latin typeface="Montserrat" charset="0"/>
              </a:rPr>
              <a:t>, </a:t>
            </a:r>
            <a:r>
              <a:rPr lang="es-ES" sz="1800" dirty="0" err="1">
                <a:solidFill>
                  <a:srgbClr val="122731"/>
                </a:solidFill>
                <a:latin typeface="Montserrat" charset="0"/>
              </a:rPr>
              <a:t>plataformak</a:t>
            </a:r>
            <a:r>
              <a:rPr lang="es-ES" sz="1800" dirty="0">
                <a:solidFill>
                  <a:srgbClr val="122731"/>
                </a:solidFill>
                <a:latin typeface="Montserrat" charset="0"/>
              </a:rPr>
              <a:t>...), eta </a:t>
            </a:r>
            <a:r>
              <a:rPr lang="es-ES" sz="1800" dirty="0" err="1">
                <a:solidFill>
                  <a:srgbClr val="122731"/>
                </a:solidFill>
                <a:latin typeface="Montserrat" charset="0"/>
              </a:rPr>
              <a:t>horrek</a:t>
            </a:r>
            <a:r>
              <a:rPr lang="es-ES" sz="1800" dirty="0">
                <a:solidFill>
                  <a:srgbClr val="122731"/>
                </a:solidFill>
                <a:latin typeface="Montserrat" charset="0"/>
              </a:rPr>
              <a:t> </a:t>
            </a:r>
            <a:r>
              <a:rPr lang="es-ES" sz="1800" dirty="0" err="1">
                <a:solidFill>
                  <a:srgbClr val="122731"/>
                </a:solidFill>
                <a:latin typeface="Montserrat" charset="0"/>
              </a:rPr>
              <a:t>adierazten</a:t>
            </a:r>
            <a:r>
              <a:rPr lang="es-ES" sz="1800" dirty="0">
                <a:solidFill>
                  <a:srgbClr val="122731"/>
                </a:solidFill>
                <a:latin typeface="Montserrat" charset="0"/>
              </a:rPr>
              <a:t> du </a:t>
            </a:r>
            <a:r>
              <a:rPr lang="es-ES" sz="1800" dirty="0" err="1">
                <a:solidFill>
                  <a:srgbClr val="122731"/>
                </a:solidFill>
                <a:latin typeface="Montserrat" charset="0"/>
              </a:rPr>
              <a:t>antzeko</a:t>
            </a:r>
            <a:r>
              <a:rPr lang="es-ES" sz="1800" dirty="0">
                <a:solidFill>
                  <a:srgbClr val="122731"/>
                </a:solidFill>
                <a:latin typeface="Montserrat" charset="0"/>
              </a:rPr>
              <a:t> </a:t>
            </a:r>
            <a:r>
              <a:rPr lang="es-ES" sz="1800" dirty="0" err="1">
                <a:solidFill>
                  <a:srgbClr val="122731"/>
                </a:solidFill>
                <a:latin typeface="Montserrat" charset="0"/>
              </a:rPr>
              <a:t>erakundeen</a:t>
            </a:r>
            <a:r>
              <a:rPr lang="es-ES" sz="1800" dirty="0">
                <a:solidFill>
                  <a:srgbClr val="122731"/>
                </a:solidFill>
                <a:latin typeface="Montserrat" charset="0"/>
              </a:rPr>
              <a:t> </a:t>
            </a:r>
            <a:r>
              <a:rPr lang="es-ES" sz="1800" dirty="0" err="1">
                <a:solidFill>
                  <a:srgbClr val="122731"/>
                </a:solidFill>
                <a:latin typeface="Montserrat" charset="0"/>
              </a:rPr>
              <a:t>artean</a:t>
            </a:r>
            <a:r>
              <a:rPr lang="es-ES" sz="1800" dirty="0">
                <a:solidFill>
                  <a:srgbClr val="122731"/>
                </a:solidFill>
                <a:latin typeface="Montserrat" charset="0"/>
              </a:rPr>
              <a:t> </a:t>
            </a:r>
            <a:r>
              <a:rPr lang="es-ES" sz="1800" dirty="0" err="1">
                <a:solidFill>
                  <a:srgbClr val="122731"/>
                </a:solidFill>
                <a:latin typeface="Montserrat" charset="0"/>
              </a:rPr>
              <a:t>harremana</a:t>
            </a:r>
            <a:r>
              <a:rPr lang="es-ES" sz="1800" dirty="0">
                <a:solidFill>
                  <a:srgbClr val="122731"/>
                </a:solidFill>
                <a:latin typeface="Montserrat" charset="0"/>
              </a:rPr>
              <a:t> </a:t>
            </a:r>
            <a:r>
              <a:rPr lang="es-ES" sz="1800" dirty="0" err="1">
                <a:solidFill>
                  <a:srgbClr val="122731"/>
                </a:solidFill>
                <a:latin typeface="Montserrat" charset="0"/>
              </a:rPr>
              <a:t>dagoela</a:t>
            </a:r>
            <a:r>
              <a:rPr lang="es-ES" sz="1800" dirty="0">
                <a:solidFill>
                  <a:srgbClr val="122731"/>
                </a:solidFill>
                <a:latin typeface="Montserrat" charset="0"/>
              </a:rPr>
              <a:t>, </a:t>
            </a:r>
            <a:r>
              <a:rPr lang="es-ES" sz="1800" dirty="0" err="1">
                <a:solidFill>
                  <a:srgbClr val="122731"/>
                </a:solidFill>
                <a:latin typeface="Montserrat" charset="0"/>
              </a:rPr>
              <a:t>hausnarketarako</a:t>
            </a:r>
            <a:r>
              <a:rPr lang="es-ES" sz="1800" dirty="0">
                <a:solidFill>
                  <a:srgbClr val="122731"/>
                </a:solidFill>
                <a:latin typeface="Montserrat" charset="0"/>
              </a:rPr>
              <a:t> eta </a:t>
            </a:r>
            <a:r>
              <a:rPr lang="es-ES" sz="1800" dirty="0" err="1">
                <a:solidFill>
                  <a:srgbClr val="122731"/>
                </a:solidFill>
                <a:latin typeface="Montserrat" charset="0"/>
              </a:rPr>
              <a:t>elkarri</a:t>
            </a:r>
            <a:r>
              <a:rPr lang="es-ES" sz="1800" dirty="0">
                <a:solidFill>
                  <a:srgbClr val="122731"/>
                </a:solidFill>
                <a:latin typeface="Montserrat" charset="0"/>
              </a:rPr>
              <a:t> </a:t>
            </a:r>
            <a:r>
              <a:rPr lang="es-ES" sz="1800" dirty="0" err="1">
                <a:solidFill>
                  <a:srgbClr val="122731"/>
                </a:solidFill>
                <a:latin typeface="Montserrat" charset="0"/>
              </a:rPr>
              <a:t>informazioa</a:t>
            </a:r>
            <a:r>
              <a:rPr lang="es-ES" sz="1800" dirty="0">
                <a:solidFill>
                  <a:srgbClr val="122731"/>
                </a:solidFill>
                <a:latin typeface="Montserrat" charset="0"/>
              </a:rPr>
              <a:t> </a:t>
            </a:r>
            <a:r>
              <a:rPr lang="es-ES" sz="1800" dirty="0" err="1">
                <a:solidFill>
                  <a:srgbClr val="122731"/>
                </a:solidFill>
                <a:latin typeface="Montserrat" charset="0"/>
              </a:rPr>
              <a:t>emateko</a:t>
            </a:r>
            <a:r>
              <a:rPr lang="es-ES" sz="1800" dirty="0">
                <a:solidFill>
                  <a:srgbClr val="122731"/>
                </a:solidFill>
                <a:latin typeface="Montserrat" charset="0"/>
              </a:rPr>
              <a:t> </a:t>
            </a:r>
            <a:r>
              <a:rPr lang="es-ES" sz="1800" dirty="0" err="1">
                <a:solidFill>
                  <a:srgbClr val="122731"/>
                </a:solidFill>
                <a:latin typeface="Montserrat" charset="0"/>
              </a:rPr>
              <a:t>espazioak</a:t>
            </a:r>
            <a:r>
              <a:rPr lang="es-ES" sz="1800" dirty="0">
                <a:solidFill>
                  <a:srgbClr val="122731"/>
                </a:solidFill>
                <a:latin typeface="Montserrat" charset="0"/>
              </a:rPr>
              <a:t> </a:t>
            </a:r>
            <a:r>
              <a:rPr lang="es-ES" sz="1800" dirty="0" err="1">
                <a:solidFill>
                  <a:srgbClr val="122731"/>
                </a:solidFill>
                <a:latin typeface="Montserrat" charset="0"/>
              </a:rPr>
              <a:t>dituztela</a:t>
            </a:r>
            <a:r>
              <a:rPr lang="es-ES" sz="1800" dirty="0">
                <a:solidFill>
                  <a:srgbClr val="122731"/>
                </a:solidFill>
                <a:latin typeface="Montserrat" charset="0"/>
              </a:rPr>
              <a:t>. </a:t>
            </a:r>
            <a:br>
              <a:rPr lang="es-ES" sz="1800" dirty="0">
                <a:solidFill>
                  <a:srgbClr val="122731"/>
                </a:solidFill>
                <a:latin typeface="Montserrat" charset="0"/>
              </a:rPr>
            </a:br>
            <a:br>
              <a:rPr lang="es-ES" sz="1800" dirty="0">
                <a:solidFill>
                  <a:srgbClr val="122731"/>
                </a:solidFill>
                <a:latin typeface="Montserrat" charset="0"/>
              </a:rPr>
            </a:br>
            <a:r>
              <a:rPr lang="es-ES" sz="1800" dirty="0" err="1">
                <a:solidFill>
                  <a:srgbClr val="122731"/>
                </a:solidFill>
                <a:latin typeface="Montserrat" charset="0"/>
              </a:rPr>
              <a:t>Batez</a:t>
            </a:r>
            <a:r>
              <a:rPr lang="es-ES" sz="1800" dirty="0">
                <a:solidFill>
                  <a:srgbClr val="122731"/>
                </a:solidFill>
                <a:latin typeface="Montserrat" charset="0"/>
              </a:rPr>
              <a:t> </a:t>
            </a:r>
            <a:r>
              <a:rPr lang="es-ES" sz="1800" dirty="0" err="1">
                <a:solidFill>
                  <a:srgbClr val="122731"/>
                </a:solidFill>
                <a:latin typeface="Montserrat" charset="0"/>
              </a:rPr>
              <a:t>beste</a:t>
            </a:r>
            <a:r>
              <a:rPr lang="es-ES" sz="1800" dirty="0">
                <a:solidFill>
                  <a:srgbClr val="122731"/>
                </a:solidFill>
                <a:latin typeface="Montserrat" charset="0"/>
              </a:rPr>
              <a:t>, </a:t>
            </a:r>
            <a:r>
              <a:rPr lang="es-ES" sz="1800" dirty="0" err="1">
                <a:solidFill>
                  <a:srgbClr val="122731"/>
                </a:solidFill>
                <a:latin typeface="Montserrat" charset="0"/>
              </a:rPr>
              <a:t>erakunde</a:t>
            </a:r>
            <a:r>
              <a:rPr lang="es-ES" sz="1800" dirty="0">
                <a:solidFill>
                  <a:srgbClr val="122731"/>
                </a:solidFill>
                <a:latin typeface="Montserrat" charset="0"/>
              </a:rPr>
              <a:t> </a:t>
            </a:r>
            <a:r>
              <a:rPr lang="es-ES" sz="1800" dirty="0" err="1">
                <a:solidFill>
                  <a:srgbClr val="122731"/>
                </a:solidFill>
                <a:latin typeface="Montserrat" charset="0"/>
              </a:rPr>
              <a:t>bakoitza</a:t>
            </a:r>
            <a:r>
              <a:rPr lang="es-ES" sz="1800" dirty="0">
                <a:solidFill>
                  <a:srgbClr val="122731"/>
                </a:solidFill>
                <a:latin typeface="Montserrat" charset="0"/>
              </a:rPr>
              <a:t> </a:t>
            </a:r>
            <a:r>
              <a:rPr lang="es-ES" sz="1800" dirty="0" err="1">
                <a:solidFill>
                  <a:srgbClr val="122731"/>
                </a:solidFill>
                <a:latin typeface="Montserrat" charset="0"/>
              </a:rPr>
              <a:t>halako</a:t>
            </a:r>
            <a:r>
              <a:rPr lang="es-ES" sz="1800" dirty="0">
                <a:solidFill>
                  <a:srgbClr val="122731"/>
                </a:solidFill>
                <a:latin typeface="Montserrat" charset="0"/>
              </a:rPr>
              <a:t> </a:t>
            </a:r>
            <a:r>
              <a:rPr lang="es-ES" sz="1800" dirty="0" err="1">
                <a:solidFill>
                  <a:srgbClr val="122731"/>
                </a:solidFill>
                <a:latin typeface="Montserrat" charset="0"/>
              </a:rPr>
              <a:t>hiru</a:t>
            </a:r>
            <a:r>
              <a:rPr lang="es-ES" sz="1800" dirty="0">
                <a:solidFill>
                  <a:srgbClr val="122731"/>
                </a:solidFill>
                <a:latin typeface="Montserrat" charset="0"/>
              </a:rPr>
              <a:t> </a:t>
            </a:r>
            <a:r>
              <a:rPr lang="es-ES" sz="1800" dirty="0" err="1">
                <a:solidFill>
                  <a:srgbClr val="122731"/>
                </a:solidFill>
                <a:latin typeface="Montserrat" charset="0"/>
              </a:rPr>
              <a:t>sareren</a:t>
            </a:r>
            <a:r>
              <a:rPr lang="es-ES" sz="1800" dirty="0">
                <a:solidFill>
                  <a:srgbClr val="122731"/>
                </a:solidFill>
                <a:latin typeface="Montserrat" charset="0"/>
              </a:rPr>
              <a:t> parte da, </a:t>
            </a:r>
            <a:r>
              <a:rPr lang="es-ES" sz="1800" dirty="0" err="1">
                <a:solidFill>
                  <a:srgbClr val="122731"/>
                </a:solidFill>
                <a:latin typeface="Montserrat" charset="0"/>
              </a:rPr>
              <a:t>nahiz</a:t>
            </a:r>
            <a:r>
              <a:rPr lang="es-ES" sz="1800" dirty="0">
                <a:solidFill>
                  <a:srgbClr val="122731"/>
                </a:solidFill>
                <a:latin typeface="Montserrat" charset="0"/>
              </a:rPr>
              <a:t> eta </a:t>
            </a:r>
            <a:r>
              <a:rPr lang="es-ES" sz="1800" dirty="0" err="1">
                <a:solidFill>
                  <a:srgbClr val="122731"/>
                </a:solidFill>
                <a:latin typeface="Montserrat" charset="0"/>
              </a:rPr>
              <a:t>ohikoena</a:t>
            </a:r>
            <a:r>
              <a:rPr lang="es-ES" sz="1800" dirty="0">
                <a:solidFill>
                  <a:srgbClr val="122731"/>
                </a:solidFill>
                <a:latin typeface="Montserrat" charset="0"/>
              </a:rPr>
              <a:t> </a:t>
            </a:r>
            <a:r>
              <a:rPr lang="es-ES" sz="1800" dirty="0" err="1">
                <a:solidFill>
                  <a:srgbClr val="122731"/>
                </a:solidFill>
                <a:latin typeface="Montserrat" charset="0"/>
              </a:rPr>
              <a:t>bigarren</a:t>
            </a:r>
            <a:r>
              <a:rPr lang="es-ES" sz="1800" dirty="0">
                <a:solidFill>
                  <a:srgbClr val="122731"/>
                </a:solidFill>
                <a:latin typeface="Montserrat" charset="0"/>
              </a:rPr>
              <a:t> </a:t>
            </a:r>
            <a:r>
              <a:rPr lang="es-ES" sz="1800" dirty="0" err="1">
                <a:solidFill>
                  <a:srgbClr val="122731"/>
                </a:solidFill>
                <a:latin typeface="Montserrat" charset="0"/>
              </a:rPr>
              <a:t>mailako</a:t>
            </a:r>
            <a:r>
              <a:rPr lang="es-ES" sz="1800" dirty="0">
                <a:solidFill>
                  <a:srgbClr val="122731"/>
                </a:solidFill>
                <a:latin typeface="Montserrat" charset="0"/>
              </a:rPr>
              <a:t> </a:t>
            </a:r>
            <a:r>
              <a:rPr lang="es-ES" sz="1800" dirty="0" err="1">
                <a:solidFill>
                  <a:srgbClr val="122731"/>
                </a:solidFill>
                <a:latin typeface="Montserrat" charset="0"/>
              </a:rPr>
              <a:t>erakunde</a:t>
            </a:r>
            <a:r>
              <a:rPr lang="es-ES" sz="1800" dirty="0">
                <a:solidFill>
                  <a:srgbClr val="122731"/>
                </a:solidFill>
                <a:latin typeface="Montserrat" charset="0"/>
              </a:rPr>
              <a:t> </a:t>
            </a:r>
            <a:r>
              <a:rPr lang="es-ES" sz="1800" dirty="0" err="1">
                <a:solidFill>
                  <a:srgbClr val="122731"/>
                </a:solidFill>
                <a:latin typeface="Montserrat" charset="0"/>
              </a:rPr>
              <a:t>bakar</a:t>
            </a:r>
            <a:r>
              <a:rPr lang="es-ES" sz="1800" dirty="0">
                <a:solidFill>
                  <a:srgbClr val="122731"/>
                </a:solidFill>
                <a:latin typeface="Montserrat" charset="0"/>
              </a:rPr>
              <a:t> </a:t>
            </a:r>
            <a:r>
              <a:rPr lang="es-ES" sz="1800" dirty="0" err="1">
                <a:solidFill>
                  <a:srgbClr val="122731"/>
                </a:solidFill>
                <a:latin typeface="Montserrat" charset="0"/>
              </a:rPr>
              <a:t>bateko</a:t>
            </a:r>
            <a:r>
              <a:rPr lang="es-ES" sz="1800" dirty="0">
                <a:solidFill>
                  <a:srgbClr val="122731"/>
                </a:solidFill>
                <a:latin typeface="Montserrat" charset="0"/>
              </a:rPr>
              <a:t> </a:t>
            </a:r>
            <a:r>
              <a:rPr lang="es-ES" sz="1800" dirty="0" err="1">
                <a:solidFill>
                  <a:srgbClr val="122731"/>
                </a:solidFill>
                <a:latin typeface="Montserrat" charset="0"/>
              </a:rPr>
              <a:t>kidea</a:t>
            </a:r>
            <a:r>
              <a:rPr lang="es-ES" sz="1800" dirty="0">
                <a:solidFill>
                  <a:srgbClr val="122731"/>
                </a:solidFill>
                <a:latin typeface="Montserrat" charset="0"/>
              </a:rPr>
              <a:t> </a:t>
            </a:r>
            <a:r>
              <a:rPr lang="es-ES" sz="1800" dirty="0" err="1">
                <a:solidFill>
                  <a:srgbClr val="122731"/>
                </a:solidFill>
                <a:latin typeface="Montserrat" charset="0"/>
              </a:rPr>
              <a:t>izatea</a:t>
            </a:r>
            <a:r>
              <a:rPr lang="es-ES" sz="1800" dirty="0">
                <a:solidFill>
                  <a:srgbClr val="122731"/>
                </a:solidFill>
                <a:latin typeface="Montserrat" charset="0"/>
              </a:rPr>
              <a:t> den.</a:t>
            </a:r>
            <a:br>
              <a:rPr lang="es-ES" sz="1800" dirty="0">
                <a:solidFill>
                  <a:srgbClr val="122731"/>
                </a:solidFill>
                <a:latin typeface="Montserrat" charset="0"/>
              </a:rPr>
            </a:br>
            <a:endParaRPr lang="es-ES" sz="1800" dirty="0">
              <a:solidFill>
                <a:srgbClr val="122731"/>
              </a:solidFill>
              <a:latin typeface="Montserrat" charset="0"/>
            </a:endParaRPr>
          </a:p>
        </p:txBody>
      </p:sp>
      <p:sp>
        <p:nvSpPr>
          <p:cNvPr id="3" name="Rectángulo 2"/>
          <p:cNvSpPr/>
          <p:nvPr/>
        </p:nvSpPr>
        <p:spPr>
          <a:xfrm>
            <a:off x="607645" y="1487034"/>
            <a:ext cx="5578803" cy="292259"/>
          </a:xfrm>
          <a:prstGeom prst="rect">
            <a:avLst/>
          </a:prstGeom>
        </p:spPr>
        <p:txBody>
          <a:bodyPr wrap="square">
            <a:spAutoFit/>
          </a:bodyPr>
          <a:lstStyle/>
          <a:p>
            <a:pPr algn="ctr">
              <a:lnSpc>
                <a:spcPct val="115000"/>
              </a:lnSpc>
              <a:spcAft>
                <a:spcPts val="1000"/>
              </a:spcAft>
            </a:pPr>
            <a:r>
              <a:rPr lang="es-ES" sz="1200" b="1">
                <a:latin typeface="+mj-lt"/>
                <a:ea typeface="Calibri" panose="020F0502020204030204" pitchFamily="34" charset="0"/>
                <a:cs typeface="Times New Roman" panose="02020603050405020304" pitchFamily="18" charset="0"/>
              </a:rPr>
              <a:t>ERAKUNDEEN BANAKETA, SAREREN BATEN PARTE DIREN EDO EZ KONTUAN HARTUTA. (%)</a:t>
            </a:r>
            <a:endParaRPr lang="es-ES" sz="1200" b="1" dirty="0">
              <a:latin typeface="+mj-lt"/>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3B0EAC71-326E-4735-960E-25EBE178115D}"/>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6" name="Imagen 5" descr="LineasBlancas_5.png">
            <a:extLst>
              <a:ext uri="{FF2B5EF4-FFF2-40B4-BE49-F238E27FC236}">
                <a16:creationId xmlns:a16="http://schemas.microsoft.com/office/drawing/2014/main" id="{2B6CC915-7166-4E80-A54E-4F99F69A2E6D}"/>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4233" y="6351048"/>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E599DB43-025C-4830-B053-16D05FA2FEB7}"/>
              </a:ext>
            </a:extLst>
          </p:cNvPr>
          <p:cNvSpPr txBox="1"/>
          <p:nvPr/>
        </p:nvSpPr>
        <p:spPr>
          <a:xfrm>
            <a:off x="7088760" y="419078"/>
            <a:ext cx="4485213" cy="830997"/>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a:t>NOLAKOAK DIRA EHSS-KO HARREMANAK?</a:t>
            </a:r>
            <a:endParaRPr lang="es-ES" dirty="0"/>
          </a:p>
        </p:txBody>
      </p:sp>
      <p:pic>
        <p:nvPicPr>
          <p:cNvPr id="10" name="Imagen 9">
            <a:extLst>
              <a:ext uri="{FF2B5EF4-FFF2-40B4-BE49-F238E27FC236}">
                <a16:creationId xmlns:a16="http://schemas.microsoft.com/office/drawing/2014/main" id="{654FCC41-33D9-4E57-BC65-8FB7791E0A78}"/>
              </a:ext>
            </a:extLst>
          </p:cNvPr>
          <p:cNvPicPr/>
          <p:nvPr/>
        </p:nvPicPr>
        <p:blipFill rotWithShape="1">
          <a:blip r:embed="rId4" cstate="print">
            <a:extLst>
              <a:ext uri="{28A0092B-C50C-407E-A947-70E740481C1C}">
                <a14:useLocalDpi xmlns:a14="http://schemas.microsoft.com/office/drawing/2010/main" val="0"/>
              </a:ext>
            </a:extLst>
          </a:blip>
          <a:srcRect l="2502" t="61761" r="55016" b="8595"/>
          <a:stretch/>
        </p:blipFill>
        <p:spPr bwMode="auto">
          <a:xfrm>
            <a:off x="1635556" y="2087145"/>
            <a:ext cx="4048068" cy="22876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279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1"/>
          <p:cNvSpPr/>
          <p:nvPr/>
        </p:nvSpPr>
        <p:spPr>
          <a:xfrm>
            <a:off x="3623734" y="958851"/>
            <a:ext cx="4944533" cy="494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6" name="Oval 7"/>
          <p:cNvSpPr/>
          <p:nvPr/>
        </p:nvSpPr>
        <p:spPr>
          <a:xfrm>
            <a:off x="3511551" y="846667"/>
            <a:ext cx="5168900" cy="516466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4800" y="2247900"/>
            <a:ext cx="3962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20170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51" y="0"/>
            <a:ext cx="12179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1"/>
          <p:cNvSpPr/>
          <p:nvPr/>
        </p:nvSpPr>
        <p:spPr>
          <a:xfrm>
            <a:off x="3843867" y="1178985"/>
            <a:ext cx="4504267" cy="4500033"/>
          </a:xfrm>
          <a:prstGeom prst="ellipse">
            <a:avLst/>
          </a:prstGeom>
          <a:solidFill>
            <a:srgbClr val="12273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5" name="Oval 7"/>
          <p:cNvSpPr/>
          <p:nvPr/>
        </p:nvSpPr>
        <p:spPr>
          <a:xfrm>
            <a:off x="3740151" y="1075267"/>
            <a:ext cx="4711700" cy="4707467"/>
          </a:xfrm>
          <a:prstGeom prst="ellipse">
            <a:avLst/>
          </a:prstGeom>
          <a:noFill/>
          <a:ln w="19050">
            <a:solidFill>
              <a:srgbClr val="122731"/>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grpSp>
        <p:nvGrpSpPr>
          <p:cNvPr id="6" name="Agrupar 5"/>
          <p:cNvGrpSpPr>
            <a:grpSpLocks/>
          </p:cNvGrpSpPr>
          <p:nvPr/>
        </p:nvGrpSpPr>
        <p:grpSpPr bwMode="auto">
          <a:xfrm>
            <a:off x="4428067" y="2116667"/>
            <a:ext cx="3335867" cy="2624667"/>
            <a:chOff x="3296492" y="1755425"/>
            <a:chExt cx="2500684" cy="1969878"/>
          </a:xfrm>
        </p:grpSpPr>
        <p:pic>
          <p:nvPicPr>
            <p:cNvPr id="7" name="Imagen 6"/>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296492" y="1755425"/>
              <a:ext cx="2500684" cy="705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0613" y="2978159"/>
              <a:ext cx="1703132" cy="747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24543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8428B6-2E4F-47E2-929C-50DF4C2E0032}"/>
              </a:ext>
            </a:extLst>
          </p:cNvPr>
          <p:cNvSpPr>
            <a:spLocks noGrp="1"/>
          </p:cNvSpPr>
          <p:nvPr>
            <p:ph type="sldNum" sz="quarter" idx="12"/>
          </p:nvPr>
        </p:nvSpPr>
        <p:spPr/>
        <p:txBody>
          <a:bodyPr/>
          <a:lstStyle/>
          <a:p>
            <a:endParaRPr lang="es-ES" dirty="0"/>
          </a:p>
        </p:txBody>
      </p:sp>
      <p:pic>
        <p:nvPicPr>
          <p:cNvPr id="6" name="Imagen 5" descr="LineasBlancas_5.png">
            <a:extLst>
              <a:ext uri="{FF2B5EF4-FFF2-40B4-BE49-F238E27FC236}">
                <a16:creationId xmlns:a16="http://schemas.microsoft.com/office/drawing/2014/main" id="{3BC114D9-CA6B-4714-BE9F-084AE224121A}"/>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4233" y="6301910"/>
            <a:ext cx="12196233" cy="721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EE9545F-63EC-408E-83BC-A15E8F3CF1F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9" name="Imagen 8" descr="LineasBlancas_5.png">
            <a:extLst>
              <a:ext uri="{FF2B5EF4-FFF2-40B4-BE49-F238E27FC236}">
                <a16:creationId xmlns:a16="http://schemas.microsoft.com/office/drawing/2014/main" id="{1382C8D2-AB14-4196-B00F-72FC5107DA19}"/>
              </a:ext>
            </a:extLst>
          </p:cNvPr>
          <p:cNvPicPr>
            <a:picLocks noChangeAspect="1"/>
          </p:cNvPicPr>
          <p:nvPr/>
        </p:nvPicPr>
        <p:blipFill>
          <a:blip r:embed="rId2"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ubtítulo 2">
            <a:extLst>
              <a:ext uri="{FF2B5EF4-FFF2-40B4-BE49-F238E27FC236}">
                <a16:creationId xmlns:a16="http://schemas.microsoft.com/office/drawing/2014/main" id="{608659EE-3C09-4A49-965C-D030A428F544}"/>
              </a:ext>
            </a:extLst>
          </p:cNvPr>
          <p:cNvSpPr>
            <a:spLocks noGrp="1"/>
          </p:cNvSpPr>
          <p:nvPr>
            <p:ph type="subTitle" idx="1"/>
          </p:nvPr>
        </p:nvSpPr>
        <p:spPr>
          <a:xfrm>
            <a:off x="6422399" y="1057377"/>
            <a:ext cx="4877659" cy="4569811"/>
          </a:xfrm>
        </p:spPr>
        <p:txBody>
          <a:bodyPr vert="horz" lIns="91440" tIns="45720" rIns="91440" bIns="45720" rtlCol="0" anchor="b">
            <a:noAutofit/>
          </a:bodyPr>
          <a:lstStyle/>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Ikerketaren xede den unibertsoa Euskadiko Hirugarren Sektore Sozialeko 4.117 erakundek osatzen dute.</a:t>
            </a:r>
          </a:p>
          <a:p>
            <a:pPr algn="just">
              <a:spcBef>
                <a:spcPct val="0"/>
              </a:spcBef>
            </a:pPr>
            <a:endParaRPr lang="eu-ES" sz="1800" dirty="0">
              <a:solidFill>
                <a:srgbClr val="000000"/>
              </a:solidFill>
              <a:latin typeface="Montserrat" panose="00000500000000000000" pitchFamily="2" charset="0"/>
              <a:ea typeface="+mj-ea"/>
              <a:cs typeface="Times New Roman" panose="02020603050405020304" pitchFamily="18" charset="0"/>
            </a:endParaRPr>
          </a:p>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Azterlanean 370 erakundek parte hartu dute guztira.</a:t>
            </a:r>
          </a:p>
          <a:p>
            <a:pPr algn="just">
              <a:spcBef>
                <a:spcPct val="0"/>
              </a:spcBef>
            </a:pPr>
            <a:endParaRPr lang="eu-ES" sz="1800" dirty="0">
              <a:solidFill>
                <a:srgbClr val="000000"/>
              </a:solidFill>
              <a:latin typeface="Montserrat" panose="00000500000000000000" pitchFamily="2" charset="0"/>
              <a:ea typeface="+mj-ea"/>
              <a:cs typeface="Times New Roman" panose="02020603050405020304" pitchFamily="18" charset="0"/>
            </a:endParaRPr>
          </a:p>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Beraz, konfiantza-maila % 95ekoa izan da eta errore-marjina % 4,86koa.</a:t>
            </a:r>
          </a:p>
          <a:p>
            <a:pPr algn="just">
              <a:spcBef>
                <a:spcPct val="0"/>
              </a:spcBef>
            </a:pPr>
            <a:endParaRPr lang="eu-ES" sz="1800" dirty="0">
              <a:solidFill>
                <a:srgbClr val="000000"/>
              </a:solidFill>
              <a:latin typeface="Montserrat" panose="00000500000000000000" pitchFamily="2" charset="0"/>
              <a:ea typeface="+mj-ea"/>
              <a:cs typeface="Times New Roman" panose="02020603050405020304" pitchFamily="18" charset="0"/>
            </a:endParaRPr>
          </a:p>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Datuak online galdetegi baten bidez bildu dira.</a:t>
            </a:r>
          </a:p>
          <a:p>
            <a:pPr algn="just">
              <a:spcBef>
                <a:spcPct val="0"/>
              </a:spcBef>
            </a:pPr>
            <a:endParaRPr lang="eu-ES" sz="1800" dirty="0">
              <a:solidFill>
                <a:srgbClr val="000000"/>
              </a:solidFill>
              <a:latin typeface="Montserrat" panose="00000500000000000000" pitchFamily="2" charset="0"/>
              <a:ea typeface="+mj-ea"/>
              <a:cs typeface="Times New Roman" panose="02020603050405020304" pitchFamily="18" charset="0"/>
            </a:endParaRPr>
          </a:p>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Landa-lana 2021eko maiatzaren 18tik ekainaren 30era bitartean egin zen.</a:t>
            </a:r>
          </a:p>
        </p:txBody>
      </p:sp>
      <p:sp>
        <p:nvSpPr>
          <p:cNvPr id="15" name="CuadroTexto 14">
            <a:extLst>
              <a:ext uri="{FF2B5EF4-FFF2-40B4-BE49-F238E27FC236}">
                <a16:creationId xmlns:a16="http://schemas.microsoft.com/office/drawing/2014/main" id="{C00D9A1C-BC32-4D00-921C-B5B56604C3BD}"/>
              </a:ext>
            </a:extLst>
          </p:cNvPr>
          <p:cNvSpPr txBox="1"/>
          <p:nvPr/>
        </p:nvSpPr>
        <p:spPr>
          <a:xfrm>
            <a:off x="6422400" y="313097"/>
            <a:ext cx="4877659" cy="830997"/>
          </a:xfrm>
          <a:prstGeom prst="rect">
            <a:avLst/>
          </a:prstGeom>
          <a:noFill/>
          <a:ln>
            <a:solidFill>
              <a:srgbClr val="C00000"/>
            </a:solidFill>
            <a:prstDash val="dash"/>
          </a:ln>
        </p:spPr>
        <p:txBody>
          <a:bodyPr wrap="square">
            <a:spAutoFit/>
          </a:bodyPr>
          <a:lstStyle/>
          <a:p>
            <a:pPr algn="ctr"/>
            <a:r>
              <a:rPr lang="es-ES" sz="2400" b="1" dirty="0">
                <a:solidFill>
                  <a:srgbClr val="C00000"/>
                </a:solidFill>
                <a:effectLst/>
                <a:latin typeface="+mj-lt"/>
                <a:ea typeface="Cambria" panose="02040503050406030204" pitchFamily="18" charset="0"/>
                <a:cs typeface="Calibri" panose="020F0502020204030204" pitchFamily="34" charset="0"/>
              </a:rPr>
              <a:t>NOLA EGIN DA </a:t>
            </a:r>
            <a:r>
              <a:rPr lang="es-ES" sz="2400" b="1" dirty="0" err="1">
                <a:solidFill>
                  <a:srgbClr val="C00000"/>
                </a:solidFill>
                <a:effectLst/>
                <a:latin typeface="+mj-lt"/>
                <a:ea typeface="Cambria" panose="02040503050406030204" pitchFamily="18" charset="0"/>
                <a:cs typeface="Calibri" panose="020F0502020204030204" pitchFamily="34" charset="0"/>
              </a:rPr>
              <a:t>EHSSren</a:t>
            </a:r>
            <a:r>
              <a:rPr lang="es-ES" sz="2400" b="1" dirty="0">
                <a:solidFill>
                  <a:srgbClr val="C00000"/>
                </a:solidFill>
                <a:effectLst/>
                <a:latin typeface="+mj-lt"/>
                <a:ea typeface="Cambria" panose="02040503050406030204" pitchFamily="18" charset="0"/>
                <a:cs typeface="Calibri" panose="020F0502020204030204" pitchFamily="34" charset="0"/>
              </a:rPr>
              <a:t> 2021eko BAROMETROA?</a:t>
            </a:r>
            <a:endParaRPr lang="es-ES" sz="2400" b="1" dirty="0">
              <a:solidFill>
                <a:srgbClr val="C00000"/>
              </a:solidFill>
              <a:latin typeface="+mj-lt"/>
            </a:endParaRPr>
          </a:p>
        </p:txBody>
      </p:sp>
      <p:pic>
        <p:nvPicPr>
          <p:cNvPr id="10" name="Imagen 9">
            <a:extLst>
              <a:ext uri="{FF2B5EF4-FFF2-40B4-BE49-F238E27FC236}">
                <a16:creationId xmlns:a16="http://schemas.microsoft.com/office/drawing/2014/main" id="{C03DE9BE-6349-4750-9B2D-813F1CE5E2E0}"/>
              </a:ext>
            </a:extLst>
          </p:cNvPr>
          <p:cNvPicPr/>
          <p:nvPr/>
        </p:nvPicPr>
        <p:blipFill rotWithShape="1">
          <a:blip r:embed="rId3" cstate="print">
            <a:extLst>
              <a:ext uri="{28A0092B-C50C-407E-A947-70E740481C1C}">
                <a14:useLocalDpi xmlns:a14="http://schemas.microsoft.com/office/drawing/2010/main" val="0"/>
              </a:ext>
            </a:extLst>
          </a:blip>
          <a:srcRect l="4727" t="19841" r="63377" b="18589"/>
          <a:stretch/>
        </p:blipFill>
        <p:spPr bwMode="auto">
          <a:xfrm>
            <a:off x="1629027" y="63584"/>
            <a:ext cx="2244330" cy="6121772"/>
          </a:xfrm>
          <a:prstGeom prst="rect">
            <a:avLst/>
          </a:prstGeom>
          <a:noFill/>
          <a:ln>
            <a:noFill/>
          </a:ln>
          <a:extLst>
            <a:ext uri="{53640926-AAD7-44D8-BBD7-CCE9431645EC}">
              <a14:shadowObscured xmlns:a14="http://schemas.microsoft.com/office/drawing/2010/main"/>
            </a:ext>
          </a:extLst>
        </p:spPr>
      </p:pic>
      <p:sp>
        <p:nvSpPr>
          <p:cNvPr id="12" name="Rectángulo: esquinas redondeadas 11">
            <a:extLst>
              <a:ext uri="{FF2B5EF4-FFF2-40B4-BE49-F238E27FC236}">
                <a16:creationId xmlns:a16="http://schemas.microsoft.com/office/drawing/2014/main" id="{1C43DFDF-3656-47F0-A11A-75646315BD8E}"/>
              </a:ext>
            </a:extLst>
          </p:cNvPr>
          <p:cNvSpPr/>
          <p:nvPr/>
        </p:nvSpPr>
        <p:spPr>
          <a:xfrm>
            <a:off x="100084" y="6432015"/>
            <a:ext cx="3018980" cy="365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800" b="1" dirty="0">
              <a:solidFill>
                <a:schemeClr val="bg1"/>
              </a:solidFill>
            </a:endParaRPr>
          </a:p>
        </p:txBody>
      </p:sp>
    </p:spTree>
    <p:extLst>
      <p:ext uri="{BB962C8B-B14F-4D97-AF65-F5344CB8AC3E}">
        <p14:creationId xmlns:p14="http://schemas.microsoft.com/office/powerpoint/2010/main" val="274306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4"/>
            <a:ext cx="4572000" cy="1769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NORTASUNA ETA KOPURU NAGUSIAK</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38478029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2321" y="1280162"/>
            <a:ext cx="4261721" cy="4925431"/>
          </a:xfrm>
        </p:spPr>
        <p:txBody>
          <a:bodyPr anchor="b">
            <a:noAutofit/>
          </a:bodyPr>
          <a:lstStyle/>
          <a:p>
            <a:pPr algn="just">
              <a:lnSpc>
                <a:spcPct val="107000"/>
              </a:lnSpc>
            </a:pPr>
            <a:r>
              <a:rPr lang="eu-ES" sz="1800" dirty="0">
                <a:effectLst/>
                <a:latin typeface="Montserrat" panose="00000500000000000000" pitchFamily="2" charset="0"/>
                <a:ea typeface="Cambria" panose="02040503050406030204" pitchFamily="18" charset="0"/>
                <a:cs typeface="Arial" panose="020B0604020202020204" pitchFamily="34" charset="0"/>
              </a:rPr>
              <a:t>Kalkuluen arabera, 4.117 erakundek osatzen dute Euskadiko hirugarren sektore soziala; hau da, Euskadiko 1.000 biztanleko 1,88 erakundeko tasa. </a:t>
            </a:r>
            <a:br>
              <a:rPr lang="eu-ES" sz="1800" dirty="0">
                <a:effectLst/>
                <a:latin typeface="Montserrat" panose="00000500000000000000" pitchFamily="2" charset="0"/>
                <a:ea typeface="Cambria" panose="02040503050406030204" pitchFamily="18" charset="0"/>
                <a:cs typeface="Arial" panose="020B0604020202020204" pitchFamily="34" charset="0"/>
              </a:rPr>
            </a:br>
            <a:r>
              <a:rPr lang="eu-ES" sz="1800" dirty="0">
                <a:effectLst/>
                <a:latin typeface="Montserrat" panose="00000500000000000000" pitchFamily="2" charset="0"/>
                <a:ea typeface="Cambria" panose="02040503050406030204" pitchFamily="18" charset="0"/>
                <a:cs typeface="Arial" panose="020B0604020202020204" pitchFamily="34" charset="0"/>
              </a:rPr>
              <a:t>Erakunde horiek, gutxi gorabehera, 39.916 langile dituzte, eta 160.493 boluntarioren partaidetza soziala bideratzen dute. </a:t>
            </a:r>
            <a:br>
              <a:rPr lang="eu-ES" sz="1800" dirty="0">
                <a:effectLst/>
                <a:latin typeface="Montserrat" panose="00000500000000000000" pitchFamily="2" charset="0"/>
                <a:ea typeface="Cambria" panose="02040503050406030204" pitchFamily="18" charset="0"/>
                <a:cs typeface="Arial" panose="020B0604020202020204" pitchFamily="34" charset="0"/>
              </a:rPr>
            </a:br>
            <a:br>
              <a:rPr lang="eu-ES" sz="1800" dirty="0">
                <a:effectLst/>
                <a:latin typeface="Montserrat" panose="00000500000000000000" pitchFamily="2" charset="0"/>
                <a:ea typeface="Cambria" panose="02040503050406030204" pitchFamily="18" charset="0"/>
                <a:cs typeface="Arial" panose="020B0604020202020204" pitchFamily="34" charset="0"/>
              </a:rPr>
            </a:br>
            <a:r>
              <a:rPr lang="eu-ES" sz="1800" dirty="0">
                <a:effectLst/>
                <a:latin typeface="Montserrat" panose="00000500000000000000" pitchFamily="2" charset="0"/>
                <a:ea typeface="Cambria" panose="02040503050406030204" pitchFamily="18" charset="0"/>
                <a:cs typeface="Arial" panose="020B0604020202020204" pitchFamily="34" charset="0"/>
              </a:rPr>
              <a:t>2020an, 1.712 milioi euroko bolumen ekonomikoa kudeatu zuten, euskal </a:t>
            </a:r>
            <a:r>
              <a:rPr lang="eu-ES" sz="1800" dirty="0" err="1">
                <a:effectLst/>
                <a:latin typeface="Montserrat" panose="00000500000000000000" pitchFamily="2" charset="0"/>
                <a:ea typeface="Cambria" panose="02040503050406030204" pitchFamily="18" charset="0"/>
                <a:cs typeface="Arial" panose="020B0604020202020204" pitchFamily="34" charset="0"/>
              </a:rPr>
              <a:t>BPGaren</a:t>
            </a:r>
            <a:r>
              <a:rPr lang="eu-ES" sz="1800" dirty="0">
                <a:effectLst/>
                <a:latin typeface="Montserrat" panose="00000500000000000000" pitchFamily="2" charset="0"/>
                <a:ea typeface="Cambria" panose="02040503050406030204" pitchFamily="18" charset="0"/>
                <a:cs typeface="Arial" panose="020B0604020202020204" pitchFamily="34" charset="0"/>
              </a:rPr>
              <a:t> % 2,4. </a:t>
            </a:r>
            <a:br>
              <a:rPr lang="es-ES" sz="1800" dirty="0">
                <a:effectLst/>
                <a:latin typeface="Montserrat" panose="00000500000000000000" pitchFamily="2" charset="0"/>
                <a:ea typeface="Cambria" panose="02040503050406030204" pitchFamily="18" charset="0"/>
                <a:cs typeface="Arial" panose="020B0604020202020204" pitchFamily="34" charset="0"/>
              </a:rPr>
            </a:br>
            <a:br>
              <a:rPr lang="es-ES" sz="1800" dirty="0">
                <a:effectLst/>
                <a:latin typeface="Montserrat" panose="00000500000000000000" pitchFamily="2" charset="0"/>
                <a:ea typeface="Cambria" panose="02040503050406030204" pitchFamily="18" charset="0"/>
                <a:cs typeface="Arial" panose="020B0604020202020204" pitchFamily="34" charset="0"/>
              </a:rPr>
            </a:br>
            <a:r>
              <a:rPr lang="eu-ES" sz="1800" dirty="0">
                <a:effectLst/>
                <a:highlight>
                  <a:srgbClr val="FFFF00"/>
                </a:highlight>
                <a:latin typeface="Montserrat" panose="00000500000000000000" pitchFamily="2" charset="0"/>
                <a:ea typeface="Cambria" panose="02040503050406030204" pitchFamily="18" charset="0"/>
                <a:cs typeface="Arial" panose="020B0604020202020204" pitchFamily="34" charset="0"/>
              </a:rPr>
              <a:t> </a:t>
            </a:r>
            <a:endParaRPr lang="es-ES" sz="1800" dirty="0">
              <a:effectLst/>
              <a:latin typeface="Montserrat" panose="00000500000000000000" pitchFamily="2" charset="0"/>
              <a:ea typeface="Cambria" panose="02040503050406030204" pitchFamily="18" charset="0"/>
              <a:cs typeface="Arial" panose="020B0604020202020204" pitchFamily="34" charset="0"/>
            </a:endParaRPr>
          </a:p>
        </p:txBody>
      </p:sp>
      <p:sp>
        <p:nvSpPr>
          <p:cNvPr id="4" name="Rectángulo 3">
            <a:extLst>
              <a:ext uri="{FF2B5EF4-FFF2-40B4-BE49-F238E27FC236}">
                <a16:creationId xmlns:a16="http://schemas.microsoft.com/office/drawing/2014/main" id="{4A6453ED-C3BA-43DA-8B9C-73E63C15ED70}"/>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5" name="Imagen 4" descr="LineasBlancas_5.png">
            <a:extLst>
              <a:ext uri="{FF2B5EF4-FFF2-40B4-BE49-F238E27FC236}">
                <a16:creationId xmlns:a16="http://schemas.microsoft.com/office/drawing/2014/main" id="{A6737496-F50E-4621-B5E4-A696E7DBC9D1}"/>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n 7">
            <a:extLst>
              <a:ext uri="{FF2B5EF4-FFF2-40B4-BE49-F238E27FC236}">
                <a16:creationId xmlns:a16="http://schemas.microsoft.com/office/drawing/2014/main" id="{5148B512-171E-4028-AD39-726DBDDBC123}"/>
              </a:ext>
            </a:extLst>
          </p:cNvPr>
          <p:cNvPicPr/>
          <p:nvPr/>
        </p:nvPicPr>
        <p:blipFill rotWithShape="1">
          <a:blip r:embed="rId4" cstate="print">
            <a:extLst>
              <a:ext uri="{28A0092B-C50C-407E-A947-70E740481C1C}">
                <a14:useLocalDpi xmlns:a14="http://schemas.microsoft.com/office/drawing/2010/main" val="0"/>
              </a:ext>
            </a:extLst>
          </a:blip>
          <a:srcRect b="17380"/>
          <a:stretch/>
        </p:blipFill>
        <p:spPr bwMode="auto">
          <a:xfrm>
            <a:off x="572655" y="227602"/>
            <a:ext cx="5391150" cy="5765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230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6338" y="4559719"/>
            <a:ext cx="4644992" cy="1211611"/>
          </a:xfrm>
        </p:spPr>
        <p:txBody>
          <a:bodyPr anchor="b">
            <a:noAutofit/>
          </a:bodyPr>
          <a:lstStyle/>
          <a:p>
            <a:pPr algn="just">
              <a:buFont typeface="Arial" panose="020B0604020202020204" pitchFamily="34" charset="0"/>
            </a:pPr>
            <a:r>
              <a:rPr lang="eu-ES" sz="1800" dirty="0" err="1">
                <a:solidFill>
                  <a:srgbClr val="000000"/>
                </a:solidFill>
                <a:effectLst/>
                <a:latin typeface="Montserrat" panose="00000500000000000000" pitchFamily="2" charset="0"/>
                <a:ea typeface="Cambria" panose="02040503050406030204" pitchFamily="18" charset="0"/>
                <a:cs typeface="Arial" panose="020B0604020202020204" pitchFamily="34" charset="0"/>
              </a:rPr>
              <a:t>EHSSeko</a:t>
            </a:r>
            <a:r>
              <a:rPr lang="eu-ES" sz="1800" dirty="0">
                <a:solidFill>
                  <a:srgbClr val="000000"/>
                </a:solidFill>
                <a:effectLst/>
                <a:latin typeface="Montserrat" panose="00000500000000000000" pitchFamily="2" charset="0"/>
                <a:ea typeface="Cambria" panose="02040503050406030204" pitchFamily="18" charset="0"/>
                <a:cs typeface="Arial" panose="020B0604020202020204" pitchFamily="34" charset="0"/>
              </a:rPr>
              <a:t> </a:t>
            </a:r>
            <a:r>
              <a:rPr lang="eu-ES" sz="1800" dirty="0">
                <a:solidFill>
                  <a:srgbClr val="000000"/>
                </a:solidFill>
                <a:latin typeface="Montserrat" panose="00000500000000000000" pitchFamily="2" charset="0"/>
                <a:ea typeface="Cambria" panose="02040503050406030204" pitchFamily="18" charset="0"/>
                <a:cs typeface="Arial" panose="020B0604020202020204" pitchFamily="34" charset="0"/>
              </a:rPr>
              <a:t>erakunde </a:t>
            </a:r>
            <a:r>
              <a:rPr lang="eu-ES" sz="1800" dirty="0">
                <a:solidFill>
                  <a:srgbClr val="000000"/>
                </a:solidFill>
                <a:effectLst/>
                <a:latin typeface="Montserrat" panose="00000500000000000000" pitchFamily="2" charset="0"/>
                <a:ea typeface="Cambria" panose="02040503050406030204" pitchFamily="18" charset="0"/>
                <a:cs typeface="Arial" panose="020B0604020202020204" pitchFamily="34" charset="0"/>
              </a:rPr>
              <a:t>gehienak elkarteak dira. </a:t>
            </a:r>
            <a:r>
              <a:rPr lang="eu-ES" sz="1800" dirty="0">
                <a:effectLst/>
                <a:latin typeface="Montserrat" panose="00000500000000000000" pitchFamily="2" charset="0"/>
                <a:ea typeface="Cambria" panose="02040503050406030204" pitchFamily="18" charset="0"/>
                <a:cs typeface="Arial" panose="020B0604020202020204" pitchFamily="34" charset="0"/>
              </a:rPr>
              <a:t>Erakundeen % 90,3</a:t>
            </a:r>
            <a:r>
              <a:rPr lang="eu-ES" sz="1800" dirty="0">
                <a:solidFill>
                  <a:srgbClr val="000000"/>
                </a:solidFill>
                <a:effectLst/>
                <a:latin typeface="Montserrat" panose="00000500000000000000" pitchFamily="2" charset="0"/>
                <a:ea typeface="Cambria" panose="02040503050406030204" pitchFamily="18" charset="0"/>
                <a:cs typeface="Arial" panose="020B0604020202020204" pitchFamily="34" charset="0"/>
              </a:rPr>
              <a:t> elkarteak dira.</a:t>
            </a:r>
            <a:endParaRPr lang="es-ES" sz="1600" dirty="0">
              <a:solidFill>
                <a:srgbClr val="000000"/>
              </a:solidFill>
              <a:latin typeface="Montserrat" panose="00000500000000000000" pitchFamily="2" charset="0"/>
              <a:cs typeface="Times New Roman" panose="02020603050405020304" pitchFamily="18" charset="0"/>
            </a:endParaRPr>
          </a:p>
        </p:txBody>
      </p:sp>
      <p:sp>
        <p:nvSpPr>
          <p:cNvPr id="3" name="Rectángulo 2"/>
          <p:cNvSpPr/>
          <p:nvPr/>
        </p:nvSpPr>
        <p:spPr>
          <a:xfrm>
            <a:off x="5595695" y="3443621"/>
            <a:ext cx="6429537" cy="3443806"/>
          </a:xfrm>
          <a:prstGeom prst="rect">
            <a:avLst/>
          </a:prstGeom>
        </p:spPr>
        <p:txBody>
          <a:bodyPr anchor="b">
            <a:noAutofit/>
          </a:bodyPr>
          <a:lstStyle/>
          <a:p>
            <a:pPr algn="just"/>
            <a:r>
              <a:rPr lang="eu-ES" sz="1800" dirty="0">
                <a:effectLst/>
                <a:latin typeface="Montserrat" panose="00000500000000000000" pitchFamily="2" charset="0"/>
                <a:ea typeface="MS Mincho" panose="02020609040205080304" pitchFamily="49" charset="-128"/>
                <a:cs typeface="Times New Roman" panose="02020603050405020304" pitchFamily="18" charset="0"/>
              </a:rPr>
              <a:t>Gutxi gorabehera, erakundeen % 28,8k onura publikoaren deklarazioa dute. </a:t>
            </a:r>
          </a:p>
          <a:p>
            <a:pPr algn="just"/>
            <a:r>
              <a:rPr lang="eu-ES" sz="1800" dirty="0">
                <a:solidFill>
                  <a:srgbClr val="000000"/>
                </a:solidFill>
                <a:effectLst/>
                <a:latin typeface="Montserrat" panose="00000500000000000000" pitchFamily="2" charset="0"/>
                <a:ea typeface="MS Mincho" panose="02020609040205080304" pitchFamily="49" charset="-128"/>
              </a:rPr>
              <a:t> </a:t>
            </a:r>
            <a:endParaRPr lang="es-ES" sz="1800" dirty="0">
              <a:effectLst/>
              <a:latin typeface="Montserrat" panose="00000500000000000000" pitchFamily="2" charset="0"/>
              <a:ea typeface="MS Mincho" panose="02020609040205080304" pitchFamily="49" charset="-128"/>
            </a:endParaRPr>
          </a:p>
          <a:p>
            <a:pPr algn="just"/>
            <a:r>
              <a:rPr lang="eu-ES" sz="1800" dirty="0">
                <a:effectLst/>
                <a:latin typeface="Montserrat" panose="00000500000000000000" pitchFamily="2" charset="0"/>
                <a:ea typeface="MS Mincho" panose="02020609040205080304" pitchFamily="49" charset="-128"/>
                <a:cs typeface="Times New Roman" panose="02020603050405020304" pitchFamily="18" charset="0"/>
              </a:rPr>
              <a:t>Erakundeen % 43,3 pertsona eta/edo familia hartzaileek zuzenean eratutakoak dira.</a:t>
            </a:r>
          </a:p>
          <a:p>
            <a:pPr algn="just"/>
            <a:r>
              <a:rPr lang="eu-ES" sz="1800" dirty="0">
                <a:solidFill>
                  <a:srgbClr val="000000"/>
                </a:solidFill>
                <a:effectLst/>
                <a:latin typeface="Montserrat" panose="00000500000000000000" pitchFamily="2" charset="0"/>
                <a:ea typeface="MS Mincho" panose="02020609040205080304" pitchFamily="49" charset="-128"/>
              </a:rPr>
              <a:t> </a:t>
            </a:r>
            <a:endParaRPr lang="es-ES" sz="1800" dirty="0">
              <a:effectLst/>
              <a:latin typeface="Montserrat" panose="00000500000000000000" pitchFamily="2" charset="0"/>
              <a:ea typeface="MS Mincho" panose="02020609040205080304" pitchFamily="49" charset="-128"/>
            </a:endParaRPr>
          </a:p>
          <a:p>
            <a:pPr algn="just"/>
            <a:r>
              <a:rPr lang="eu-ES" sz="1800" dirty="0">
                <a:effectLst/>
                <a:latin typeface="Montserrat" panose="00000500000000000000" pitchFamily="2" charset="0"/>
                <a:ea typeface="MS Mincho" panose="02020609040205080304" pitchFamily="49" charset="-128"/>
                <a:cs typeface="Times New Roman" panose="02020603050405020304" pitchFamily="18" charset="0"/>
              </a:rPr>
              <a:t>Entitateen % 98 inguru oinarrizko erakundeak dira, eta bigarren edo hirugarren mailako sareek edo entitateek sektoreko erakunde guztien % 2,1 osatzen dute, gutxi gorabehera.</a:t>
            </a:r>
            <a:r>
              <a:rPr lang="eu-ES" sz="1800" dirty="0">
                <a:solidFill>
                  <a:srgbClr val="000000"/>
                </a:solidFill>
                <a:effectLst/>
                <a:latin typeface="Montserrat" panose="00000500000000000000" pitchFamily="2" charset="0"/>
                <a:ea typeface="MS Mincho" panose="02020609040205080304" pitchFamily="49" charset="-128"/>
                <a:cs typeface="Times New Roman" panose="02020603050405020304" pitchFamily="18" charset="0"/>
              </a:rPr>
              <a:t> </a:t>
            </a:r>
            <a:endParaRPr lang="es-ES" sz="1800" dirty="0">
              <a:effectLst/>
              <a:latin typeface="Montserrat" panose="00000500000000000000" pitchFamily="2" charset="0"/>
              <a:ea typeface="MS Mincho" panose="02020609040205080304" pitchFamily="49" charset="-128"/>
            </a:endParaRPr>
          </a:p>
          <a:p>
            <a:pPr algn="just"/>
            <a:r>
              <a:rPr lang="eu-ES" sz="1800" dirty="0">
                <a:solidFill>
                  <a:srgbClr val="000000"/>
                </a:solidFill>
                <a:effectLst/>
                <a:latin typeface="Montserrat" panose="00000500000000000000" pitchFamily="2" charset="0"/>
                <a:ea typeface="MS Mincho" panose="02020609040205080304" pitchFamily="49" charset="-128"/>
              </a:rPr>
              <a:t> </a:t>
            </a:r>
            <a:endParaRPr lang="es-ES" sz="1800" dirty="0">
              <a:effectLst/>
              <a:latin typeface="Montserrat" panose="00000500000000000000" pitchFamily="2" charset="0"/>
              <a:ea typeface="MS Mincho" panose="02020609040205080304" pitchFamily="49" charset="-128"/>
            </a:endParaRPr>
          </a:p>
          <a:p>
            <a:pPr algn="just"/>
            <a:r>
              <a:rPr lang="eu-ES" sz="1800" dirty="0">
                <a:effectLst/>
                <a:latin typeface="Montserrat" panose="00000500000000000000" pitchFamily="2" charset="0"/>
                <a:ea typeface="Cambria" panose="02040503050406030204" pitchFamily="18" charset="0"/>
                <a:cs typeface="Arial" panose="020B0604020202020204" pitchFamily="34" charset="0"/>
              </a:rPr>
              <a:t> </a:t>
            </a:r>
            <a:endParaRPr lang="es-ES" sz="1800" dirty="0">
              <a:effectLst/>
              <a:latin typeface="Montserrat" panose="00000500000000000000" pitchFamily="2" charset="0"/>
              <a:ea typeface="Cambria" panose="02040503050406030204" pitchFamily="18" charset="0"/>
              <a:cs typeface="Arial" panose="020B0604020202020204" pitchFamily="34" charset="0"/>
            </a:endParaRPr>
          </a:p>
        </p:txBody>
      </p:sp>
      <p:sp>
        <p:nvSpPr>
          <p:cNvPr id="7" name="Rectángulo 6"/>
          <p:cNvSpPr/>
          <p:nvPr/>
        </p:nvSpPr>
        <p:spPr>
          <a:xfrm>
            <a:off x="6112931" y="140633"/>
            <a:ext cx="6096000" cy="478849"/>
          </a:xfrm>
          <a:prstGeom prst="rect">
            <a:avLst/>
          </a:prstGeom>
        </p:spPr>
        <p:txBody>
          <a:bodyPr>
            <a:spAutoFit/>
          </a:bodyPr>
          <a:lstStyle/>
          <a:p>
            <a:pPr algn="ctr">
              <a:lnSpc>
                <a:spcPct val="107000"/>
              </a:lnSpc>
            </a:pPr>
            <a:r>
              <a:rPr lang="eu-ES" sz="1200" b="1" dirty="0">
                <a:effectLst/>
                <a:latin typeface="+mj-lt"/>
                <a:ea typeface="Cambria" panose="02040503050406030204" pitchFamily="18" charset="0"/>
                <a:cs typeface="Arial" panose="020B0604020202020204" pitchFamily="34" charset="0"/>
              </a:rPr>
              <a:t> </a:t>
            </a:r>
            <a:endParaRPr lang="es-ES" sz="1200" b="1" dirty="0">
              <a:effectLst/>
              <a:latin typeface="+mj-lt"/>
              <a:ea typeface="Cambria" panose="02040503050406030204" pitchFamily="18" charset="0"/>
              <a:cs typeface="Arial" panose="020B0604020202020204" pitchFamily="34" charset="0"/>
            </a:endParaRPr>
          </a:p>
          <a:p>
            <a:pPr algn="ctr">
              <a:lnSpc>
                <a:spcPct val="107000"/>
              </a:lnSpc>
            </a:pPr>
            <a:r>
              <a:rPr lang="eu-ES" sz="1200" b="1" dirty="0">
                <a:effectLst/>
                <a:latin typeface="+mj-lt"/>
                <a:ea typeface="Cambria" panose="02040503050406030204" pitchFamily="18" charset="0"/>
                <a:cs typeface="Arial" panose="020B0604020202020204" pitchFamily="34" charset="0"/>
              </a:rPr>
              <a:t>ERAKUNDEAK, BEREZKO EZAUGARRI BATZUEN ARABERA (%)</a:t>
            </a:r>
            <a:endParaRPr lang="es-ES" sz="1200" b="1" dirty="0">
              <a:effectLst/>
              <a:latin typeface="+mj-lt"/>
              <a:ea typeface="Cambria" panose="02040503050406030204" pitchFamily="18" charset="0"/>
              <a:cs typeface="Arial" panose="020B0604020202020204" pitchFamily="34" charset="0"/>
            </a:endParaRPr>
          </a:p>
        </p:txBody>
      </p:sp>
      <p:sp>
        <p:nvSpPr>
          <p:cNvPr id="8" name="Rectángulo 7"/>
          <p:cNvSpPr/>
          <p:nvPr/>
        </p:nvSpPr>
        <p:spPr>
          <a:xfrm>
            <a:off x="0" y="1797084"/>
            <a:ext cx="6096000" cy="280013"/>
          </a:xfrm>
          <a:prstGeom prst="rect">
            <a:avLst/>
          </a:prstGeom>
        </p:spPr>
        <p:txBody>
          <a:bodyPr>
            <a:spAutoFit/>
          </a:bodyPr>
          <a:lstStyle/>
          <a:p>
            <a:pPr algn="ctr">
              <a:lnSpc>
                <a:spcPct val="107000"/>
              </a:lnSpc>
            </a:pPr>
            <a:r>
              <a:rPr lang="eu-ES" sz="1200" b="1" dirty="0">
                <a:effectLst/>
                <a:latin typeface="Calibri Light" panose="020F0302020204030204" pitchFamily="34" charset="0"/>
                <a:ea typeface="Cambria" panose="02040503050406030204" pitchFamily="18" charset="0"/>
                <a:cs typeface="Calibri Light" panose="020F0302020204030204" pitchFamily="34" charset="0"/>
              </a:rPr>
              <a:t>ERAKUNDEEN BANAKETA, FIGURA JURIDIKOAREN ARABERA (%)</a:t>
            </a:r>
            <a:endParaRPr lang="es-ES" sz="1200" b="1" dirty="0">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9" name="Rectángulo 8">
            <a:extLst>
              <a:ext uri="{FF2B5EF4-FFF2-40B4-BE49-F238E27FC236}">
                <a16:creationId xmlns:a16="http://schemas.microsoft.com/office/drawing/2014/main" id="{96C68FF3-CEC4-42EB-8AE7-D1264F3148A9}"/>
              </a:ext>
            </a:extLst>
          </p:cNvPr>
          <p:cNvSpPr/>
          <p:nvPr/>
        </p:nvSpPr>
        <p:spPr>
          <a:xfrm>
            <a:off x="0" y="6344410"/>
            <a:ext cx="12192000" cy="513591"/>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2" name="Imagen 11" descr="LineasBlancas_5.png">
            <a:extLst>
              <a:ext uri="{FF2B5EF4-FFF2-40B4-BE49-F238E27FC236}">
                <a16:creationId xmlns:a16="http://schemas.microsoft.com/office/drawing/2014/main" id="{51D496A4-E910-48BF-B67D-C151B5D40831}"/>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698" y="6344410"/>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03EEB560-6156-4653-BE06-2DE3B5CF4FF2}"/>
              </a:ext>
            </a:extLst>
          </p:cNvPr>
          <p:cNvSpPr txBox="1"/>
          <p:nvPr/>
        </p:nvSpPr>
        <p:spPr>
          <a:xfrm>
            <a:off x="861262" y="501764"/>
            <a:ext cx="4373475" cy="369332"/>
          </a:xfrm>
          <a:prstGeom prst="rect">
            <a:avLst/>
          </a:prstGeom>
          <a:noFill/>
          <a:ln>
            <a:solidFill>
              <a:srgbClr val="C00000"/>
            </a:solidFill>
            <a:prstDash val="dash"/>
          </a:ln>
        </p:spPr>
        <p:txBody>
          <a:bodyPr wrap="square">
            <a:spAutoFit/>
          </a:bodyPr>
          <a:lstStyle/>
          <a:p>
            <a:pPr algn="ctr"/>
            <a:r>
              <a:rPr lang="eu-ES" sz="1800" b="1" dirty="0">
                <a:solidFill>
                  <a:srgbClr val="C0504D"/>
                </a:solidFill>
                <a:effectLst/>
                <a:latin typeface="+mj-lt"/>
                <a:ea typeface="Cambria" panose="02040503050406030204" pitchFamily="18" charset="0"/>
                <a:cs typeface="Arial" panose="020B0604020202020204" pitchFamily="34" charset="0"/>
              </a:rPr>
              <a:t>ZER BEREZKO EZAUGARRI DITU EHSSAK?</a:t>
            </a:r>
            <a:endParaRPr lang="es-ES" sz="2400" b="1" dirty="0">
              <a:solidFill>
                <a:srgbClr val="C00000"/>
              </a:solidFill>
              <a:latin typeface="+mj-lt"/>
            </a:endParaRPr>
          </a:p>
        </p:txBody>
      </p:sp>
      <p:pic>
        <p:nvPicPr>
          <p:cNvPr id="16" name="Imagen 15">
            <a:extLst>
              <a:ext uri="{FF2B5EF4-FFF2-40B4-BE49-F238E27FC236}">
                <a16:creationId xmlns:a16="http://schemas.microsoft.com/office/drawing/2014/main" id="{19300C0F-26E6-45FF-9948-8200113E25C5}"/>
              </a:ext>
            </a:extLst>
          </p:cNvPr>
          <p:cNvPicPr/>
          <p:nvPr/>
        </p:nvPicPr>
        <p:blipFill rotWithShape="1">
          <a:blip r:embed="rId4" cstate="print">
            <a:extLst>
              <a:ext uri="{28A0092B-C50C-407E-A947-70E740481C1C}">
                <a14:useLocalDpi xmlns:a14="http://schemas.microsoft.com/office/drawing/2010/main" val="0"/>
              </a:ext>
            </a:extLst>
          </a:blip>
          <a:srcRect l="-471" t="51249" r="13687" b="2906"/>
          <a:stretch/>
        </p:blipFill>
        <p:spPr bwMode="auto">
          <a:xfrm>
            <a:off x="475030" y="2391701"/>
            <a:ext cx="4686300" cy="1993900"/>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2BCEC4A7-7D10-4A8D-89FB-21D2E7E91667}"/>
              </a:ext>
            </a:extLst>
          </p:cNvPr>
          <p:cNvPicPr/>
          <p:nvPr/>
        </p:nvPicPr>
        <p:blipFill rotWithShape="1">
          <a:blip r:embed="rId5" cstate="print">
            <a:extLst>
              <a:ext uri="{28A0092B-C50C-407E-A947-70E740481C1C}">
                <a14:useLocalDpi xmlns:a14="http://schemas.microsoft.com/office/drawing/2010/main" val="0"/>
              </a:ext>
            </a:extLst>
          </a:blip>
          <a:srcRect t="38720" b="30177"/>
          <a:stretch/>
        </p:blipFill>
        <p:spPr bwMode="auto">
          <a:xfrm>
            <a:off x="6327725" y="957966"/>
            <a:ext cx="5389245" cy="2168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400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5643" y="2831405"/>
            <a:ext cx="4572000" cy="620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12" tIns="22856" rIns="45712" bIns="22856">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3733" b="1" dirty="0">
                <a:solidFill>
                  <a:srgbClr val="122731"/>
                </a:solidFill>
                <a:latin typeface="Montserrat" charset="0"/>
                <a:ea typeface="Montserrat"/>
                <a:cs typeface="Montserrat" charset="0"/>
              </a:rPr>
              <a:t>JARDUERA</a:t>
            </a:r>
          </a:p>
        </p:txBody>
      </p:sp>
      <p:sp>
        <p:nvSpPr>
          <p:cNvPr id="12" name="Oval 7"/>
          <p:cNvSpPr>
            <a:spLocks noChangeAspect="1"/>
          </p:cNvSpPr>
          <p:nvPr/>
        </p:nvSpPr>
        <p:spPr>
          <a:xfrm rot="5400000">
            <a:off x="8717493" y="2426759"/>
            <a:ext cx="2010833" cy="2012951"/>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2" tIns="22856" rIns="45712" bIns="22856" anchor="ctr"/>
          <a:lstStyle/>
          <a:p>
            <a:pPr algn="ctr">
              <a:defRPr/>
            </a:pPr>
            <a:endParaRPr lang="en-US" sz="2400" dirty="0">
              <a:latin typeface="Montserrat"/>
            </a:endParaRPr>
          </a:p>
        </p:txBody>
      </p:sp>
      <p:sp>
        <p:nvSpPr>
          <p:cNvPr id="17" name="Shape 2688"/>
          <p:cNvSpPr/>
          <p:nvPr/>
        </p:nvSpPr>
        <p:spPr>
          <a:xfrm>
            <a:off x="9400117" y="3115734"/>
            <a:ext cx="649816" cy="64981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3" tIns="19043" rIns="19043" bIns="19043" anchor="ctr"/>
          <a:lstStyle/>
          <a:p>
            <a:pPr defTabSz="22848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67"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27154858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7469902" y="3169629"/>
            <a:ext cx="4088525" cy="3036643"/>
          </a:xfrm>
        </p:spPr>
        <p:txBody>
          <a:bodyPr vert="horz" lIns="91440" tIns="45720" rIns="91440" bIns="45720" rtlCol="0" anchor="b">
            <a:noAutofit/>
          </a:bodyPr>
          <a:lstStyle/>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Entitate gehien biltzen dituzten jarduera arloak sozial-</a:t>
            </a:r>
            <a:r>
              <a:rPr lang="eu-ES" sz="1800" dirty="0" err="1">
                <a:solidFill>
                  <a:srgbClr val="000000"/>
                </a:solidFill>
                <a:latin typeface="Montserrat" panose="00000500000000000000" pitchFamily="2" charset="0"/>
                <a:ea typeface="+mj-ea"/>
                <a:cs typeface="Times New Roman" panose="02020603050405020304" pitchFamily="18" charset="0"/>
              </a:rPr>
              <a:t>transbertsala</a:t>
            </a:r>
            <a:r>
              <a:rPr lang="eu-ES" sz="1800" dirty="0">
                <a:solidFill>
                  <a:srgbClr val="000000"/>
                </a:solidFill>
                <a:latin typeface="Montserrat" panose="00000500000000000000" pitchFamily="2" charset="0"/>
                <a:ea typeface="+mj-ea"/>
                <a:cs typeface="Times New Roman" panose="02020603050405020304" pitchFamily="18" charset="0"/>
              </a:rPr>
              <a:t> eta gizarte-zerbitzuak dira.</a:t>
            </a:r>
          </a:p>
          <a:p>
            <a:pPr algn="just">
              <a:spcBef>
                <a:spcPct val="0"/>
              </a:spcBef>
            </a:pPr>
            <a:endParaRPr lang="eu-ES" sz="1800" dirty="0">
              <a:solidFill>
                <a:srgbClr val="000000"/>
              </a:solidFill>
              <a:latin typeface="Montserrat" panose="00000500000000000000" pitchFamily="2" charset="0"/>
              <a:ea typeface="+mj-ea"/>
              <a:cs typeface="Times New Roman" panose="02020603050405020304" pitchFamily="18" charset="0"/>
            </a:endParaRPr>
          </a:p>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10 erakundetik ia 6k adierazi dute beren jardueraren zati bat, gutxienez, zeharkako sozial-eremuan garatzen dutela, eta sektoreko erakundeen erdiek baino gehiago diote gizarte-zerbitzuen eremuan lan egiten dutela.</a:t>
            </a:r>
          </a:p>
          <a:p>
            <a:pPr algn="just">
              <a:spcBef>
                <a:spcPct val="0"/>
              </a:spcBef>
            </a:pPr>
            <a:endParaRPr lang="eu-ES" sz="1800" dirty="0">
              <a:solidFill>
                <a:srgbClr val="000000"/>
              </a:solidFill>
              <a:latin typeface="Montserrat" panose="00000500000000000000" pitchFamily="2" charset="0"/>
              <a:ea typeface="+mj-ea"/>
              <a:cs typeface="Times New Roman" panose="02020603050405020304" pitchFamily="18" charset="0"/>
            </a:endParaRPr>
          </a:p>
          <a:p>
            <a:pPr algn="just">
              <a:spcBef>
                <a:spcPct val="0"/>
              </a:spcBef>
            </a:pPr>
            <a:r>
              <a:rPr lang="eu-ES" sz="1800" dirty="0">
                <a:solidFill>
                  <a:srgbClr val="000000"/>
                </a:solidFill>
                <a:latin typeface="Montserrat" panose="00000500000000000000" pitchFamily="2" charset="0"/>
                <a:ea typeface="+mj-ea"/>
                <a:cs typeface="Times New Roman" panose="02020603050405020304" pitchFamily="18" charset="0"/>
              </a:rPr>
              <a:t>Eremu nagusiez gain, % 42,9k hezkuntzaren eta astialdiaren inguruan egiten du lan, eta % 35,7k osasunaren arloan egiten du lan, gutxienez, bere lanaren zati bat.</a:t>
            </a:r>
          </a:p>
        </p:txBody>
      </p:sp>
      <p:sp>
        <p:nvSpPr>
          <p:cNvPr id="8" name="Rectángulo 7"/>
          <p:cNvSpPr/>
          <p:nvPr/>
        </p:nvSpPr>
        <p:spPr>
          <a:xfrm>
            <a:off x="1373903" y="997565"/>
            <a:ext cx="6096000" cy="368755"/>
          </a:xfrm>
          <a:prstGeom prst="rect">
            <a:avLst/>
          </a:prstGeom>
        </p:spPr>
        <p:txBody>
          <a:bodyPr>
            <a:spAutoFit/>
          </a:bodyPr>
          <a:lstStyle/>
          <a:p>
            <a:pPr algn="just">
              <a:lnSpc>
                <a:spcPct val="107000"/>
              </a:lnSpc>
            </a:pPr>
            <a:r>
              <a:rPr lang="eu-ES" sz="1800" dirty="0">
                <a:effectLst/>
                <a:latin typeface="Times New Roman" panose="02020603050405020304" pitchFamily="18" charset="0"/>
                <a:ea typeface="MS Mincho" panose="02020609040205080304" pitchFamily="49" charset="-128"/>
                <a:cs typeface="Arial" panose="020B0604020202020204" pitchFamily="34" charset="0"/>
              </a:rPr>
              <a:t> </a:t>
            </a:r>
            <a:r>
              <a:rPr lang="eu-ES" sz="1200" b="1" dirty="0">
                <a:latin typeface="+mj-lt"/>
                <a:cs typeface="Times New Roman" panose="02020603050405020304" pitchFamily="18" charset="0"/>
              </a:rPr>
              <a:t>JARDUERA ARLO BAKOITZEAN LAN EGITEN DUTEN ERAKUNDEAK</a:t>
            </a:r>
            <a:r>
              <a:rPr lang="es-ES" sz="1200" b="1" dirty="0">
                <a:latin typeface="+mj-lt"/>
                <a:cs typeface="Times New Roman" panose="02020603050405020304" pitchFamily="18" charset="0"/>
              </a:rPr>
              <a:t>(%)</a:t>
            </a:r>
          </a:p>
        </p:txBody>
      </p:sp>
      <p:sp>
        <p:nvSpPr>
          <p:cNvPr id="9" name="Rectángulo 8">
            <a:extLst>
              <a:ext uri="{FF2B5EF4-FFF2-40B4-BE49-F238E27FC236}">
                <a16:creationId xmlns:a16="http://schemas.microsoft.com/office/drawing/2014/main" id="{4E61AC62-F743-4C6E-9C37-70454906537D}"/>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0" name="Imagen 9" descr="LineasBlancas_5.png">
            <a:extLst>
              <a:ext uri="{FF2B5EF4-FFF2-40B4-BE49-F238E27FC236}">
                <a16:creationId xmlns:a16="http://schemas.microsoft.com/office/drawing/2014/main" id="{E3E30D1F-608C-4C2E-85E4-6DC6F7D2BC54}"/>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29DB2675-08F9-4CF8-BB3D-0AA510980F2E}"/>
              </a:ext>
            </a:extLst>
          </p:cNvPr>
          <p:cNvSpPr txBox="1"/>
          <p:nvPr/>
        </p:nvSpPr>
        <p:spPr>
          <a:xfrm>
            <a:off x="7469903" y="480275"/>
            <a:ext cx="4088525"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ZE ARLOTAN EGITEN DUTE LAN?</a:t>
            </a:r>
          </a:p>
        </p:txBody>
      </p:sp>
      <p:pic>
        <p:nvPicPr>
          <p:cNvPr id="12" name="Imagen 11">
            <a:extLst>
              <a:ext uri="{FF2B5EF4-FFF2-40B4-BE49-F238E27FC236}">
                <a16:creationId xmlns:a16="http://schemas.microsoft.com/office/drawing/2014/main" id="{6DB51FFB-A7AC-4FCE-A1D3-D57F6F9BA1ED}"/>
              </a:ext>
            </a:extLst>
          </p:cNvPr>
          <p:cNvPicPr/>
          <p:nvPr/>
        </p:nvPicPr>
        <p:blipFill rotWithShape="1">
          <a:blip r:embed="rId4" cstate="print">
            <a:extLst>
              <a:ext uri="{28A0092B-C50C-407E-A947-70E740481C1C}">
                <a14:useLocalDpi xmlns:a14="http://schemas.microsoft.com/office/drawing/2010/main" val="0"/>
              </a:ext>
            </a:extLst>
          </a:blip>
          <a:srcRect l="13640" t="45000" r="3692" b="17182"/>
          <a:stretch/>
        </p:blipFill>
        <p:spPr bwMode="auto">
          <a:xfrm>
            <a:off x="338267" y="1369640"/>
            <a:ext cx="6893731" cy="4079363"/>
          </a:xfrm>
          <a:prstGeom prst="rect">
            <a:avLst/>
          </a:prstGeom>
          <a:noFill/>
          <a:ln>
            <a:noFill/>
          </a:ln>
          <a:extLst>
            <a:ext uri="{53640926-AAD7-44D8-BBD7-CCE9431645EC}">
              <a14:shadowObscured xmlns:a14="http://schemas.microsoft.com/office/drawing/2010/main"/>
            </a:ext>
          </a:extLst>
        </p:spPr>
      </p:pic>
      <p:sp>
        <p:nvSpPr>
          <p:cNvPr id="13" name="Rectángulo: esquinas redondeadas 12">
            <a:extLst>
              <a:ext uri="{FF2B5EF4-FFF2-40B4-BE49-F238E27FC236}">
                <a16:creationId xmlns:a16="http://schemas.microsoft.com/office/drawing/2014/main" id="{D65DB880-73D3-4ECF-BB87-14FA15EFDD77}"/>
              </a:ext>
            </a:extLst>
          </p:cNvPr>
          <p:cNvSpPr/>
          <p:nvPr/>
        </p:nvSpPr>
        <p:spPr>
          <a:xfrm>
            <a:off x="100084" y="6432015"/>
            <a:ext cx="5150010" cy="4326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chemeClr val="bg1"/>
                </a:solidFill>
              </a:rPr>
              <a:t>JARDUERA</a:t>
            </a:r>
          </a:p>
        </p:txBody>
      </p:sp>
    </p:spTree>
    <p:extLst>
      <p:ext uri="{BB962C8B-B14F-4D97-AF65-F5344CB8AC3E}">
        <p14:creationId xmlns:p14="http://schemas.microsoft.com/office/powerpoint/2010/main" val="385778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5066" y="4951867"/>
            <a:ext cx="5514975" cy="1298956"/>
          </a:xfrm>
        </p:spPr>
        <p:txBody>
          <a:bodyPr anchor="b">
            <a:noAutofit/>
          </a:bodyPr>
          <a:lstStyle/>
          <a:p>
            <a:pPr algn="just">
              <a:buFont typeface="Arial" panose="020B0604020202020204" pitchFamily="34" charset="0"/>
            </a:pPr>
            <a:r>
              <a:rPr lang="eu-ES" sz="1600" dirty="0" err="1">
                <a:solidFill>
                  <a:srgbClr val="000000"/>
                </a:solidFill>
                <a:latin typeface="Montserrat" panose="00000500000000000000" pitchFamily="2" charset="0"/>
                <a:ea typeface="+mn-ea"/>
                <a:cs typeface="Times New Roman" panose="02020603050405020304" pitchFamily="18" charset="0"/>
              </a:rPr>
              <a:t>EHSSean</a:t>
            </a:r>
            <a:r>
              <a:rPr lang="eu-ES" sz="1600" dirty="0">
                <a:solidFill>
                  <a:srgbClr val="000000"/>
                </a:solidFill>
                <a:latin typeface="Montserrat" panose="00000500000000000000" pitchFamily="2" charset="0"/>
                <a:ea typeface="+mn-ea"/>
                <a:cs typeface="Times New Roman" panose="02020603050405020304" pitchFamily="18" charset="0"/>
              </a:rPr>
              <a:t> ibilbide desberdinak dituzten erakundeak daude. Sektoreko erakundeek, % 35,5ek, 20 urte edo gehiagoko ibilbidea du (% 1 inguruk 50 urte edo gehiagoko ibilbidea du).</a:t>
            </a:r>
            <a:br>
              <a:rPr lang="eu-ES" sz="1600" dirty="0">
                <a:solidFill>
                  <a:srgbClr val="000000"/>
                </a:solidFill>
                <a:latin typeface="Montserrat" panose="00000500000000000000" pitchFamily="2" charset="0"/>
                <a:ea typeface="+mn-ea"/>
                <a:cs typeface="Times New Roman" panose="02020603050405020304" pitchFamily="18" charset="0"/>
              </a:rPr>
            </a:br>
            <a:r>
              <a:rPr lang="eu-ES" sz="1600" dirty="0">
                <a:solidFill>
                  <a:srgbClr val="000000"/>
                </a:solidFill>
                <a:latin typeface="Montserrat" panose="00000500000000000000" pitchFamily="2" charset="0"/>
                <a:ea typeface="+mn-ea"/>
                <a:cs typeface="Times New Roman" panose="02020603050405020304" pitchFamily="18" charset="0"/>
              </a:rPr>
              <a:t>Erakunderik gazteenak, 5 urteko ibilbidea baino laburragoa dutenak, % 17,3.</a:t>
            </a:r>
            <a:endParaRPr lang="es-ES" sz="1600" dirty="0">
              <a:solidFill>
                <a:srgbClr val="000000"/>
              </a:solidFill>
              <a:latin typeface="Montserrat" panose="00000500000000000000" pitchFamily="2" charset="0"/>
              <a:ea typeface="+mn-ea"/>
              <a:cs typeface="Times New Roman" panose="02020603050405020304" pitchFamily="18" charset="0"/>
            </a:endParaRPr>
          </a:p>
        </p:txBody>
      </p:sp>
      <p:sp>
        <p:nvSpPr>
          <p:cNvPr id="3" name="Subtítulo 2"/>
          <p:cNvSpPr>
            <a:spLocks noGrp="1"/>
          </p:cNvSpPr>
          <p:nvPr>
            <p:ph type="subTitle" idx="1"/>
          </p:nvPr>
        </p:nvSpPr>
        <p:spPr>
          <a:xfrm>
            <a:off x="6559675" y="3993553"/>
            <a:ext cx="5207259" cy="2216908"/>
          </a:xfrm>
        </p:spPr>
        <p:txBody>
          <a:bodyPr anchor="b">
            <a:noAutofit/>
          </a:bodyPr>
          <a:lstStyle/>
          <a:p>
            <a:pPr algn="just">
              <a:spcBef>
                <a:spcPct val="0"/>
              </a:spcBef>
            </a:pPr>
            <a:r>
              <a:rPr lang="eu-ES" sz="1600" dirty="0">
                <a:solidFill>
                  <a:srgbClr val="000000"/>
                </a:solidFill>
                <a:latin typeface="Montserrat" panose="00000500000000000000" pitchFamily="2" charset="0"/>
                <a:cs typeface="Times New Roman" panose="02020603050405020304" pitchFamily="18" charset="0"/>
              </a:rPr>
              <a:t>Erakundeen % 88ren jarduera ez da Euskaditik ateratzen</a:t>
            </a:r>
            <a:r>
              <a:rPr lang="es-ES" sz="1600" dirty="0">
                <a:solidFill>
                  <a:srgbClr val="000000"/>
                </a:solidFill>
                <a:latin typeface="Montserrat" panose="00000500000000000000" pitchFamily="2" charset="0"/>
                <a:cs typeface="Times New Roman" panose="02020603050405020304" pitchFamily="18" charset="0"/>
              </a:rPr>
              <a:t>. % 38,7k </a:t>
            </a:r>
            <a:r>
              <a:rPr lang="es-ES" sz="1600" dirty="0" err="1">
                <a:solidFill>
                  <a:srgbClr val="000000"/>
                </a:solidFill>
                <a:latin typeface="Montserrat" panose="00000500000000000000" pitchFamily="2" charset="0"/>
                <a:cs typeface="Times New Roman" panose="02020603050405020304" pitchFamily="18" charset="0"/>
              </a:rPr>
              <a:t>kokatzen</a:t>
            </a:r>
            <a:r>
              <a:rPr lang="es-ES" sz="1600" dirty="0">
                <a:solidFill>
                  <a:srgbClr val="000000"/>
                </a:solidFill>
                <a:latin typeface="Montserrat" panose="00000500000000000000" pitchFamily="2" charset="0"/>
                <a:cs typeface="Times New Roman" panose="02020603050405020304" pitchFamily="18" charset="0"/>
              </a:rPr>
              <a:t> den </a:t>
            </a:r>
            <a:r>
              <a:rPr lang="es-ES" sz="1600" dirty="0" err="1">
                <a:solidFill>
                  <a:srgbClr val="000000"/>
                </a:solidFill>
                <a:latin typeface="Montserrat" panose="00000500000000000000" pitchFamily="2" charset="0"/>
                <a:cs typeface="Times New Roman" panose="02020603050405020304" pitchFamily="18" charset="0"/>
              </a:rPr>
              <a:t>lurralde</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historikoan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egiten</a:t>
            </a:r>
            <a:r>
              <a:rPr lang="es-ES" sz="1600" dirty="0">
                <a:solidFill>
                  <a:srgbClr val="000000"/>
                </a:solidFill>
                <a:latin typeface="Montserrat" panose="00000500000000000000" pitchFamily="2" charset="0"/>
                <a:cs typeface="Times New Roman" panose="02020603050405020304" pitchFamily="18" charset="0"/>
              </a:rPr>
              <a:t> du </a:t>
            </a:r>
            <a:r>
              <a:rPr lang="es-ES" sz="1600" dirty="0" err="1">
                <a:solidFill>
                  <a:srgbClr val="000000"/>
                </a:solidFill>
                <a:latin typeface="Montserrat" panose="00000500000000000000" pitchFamily="2" charset="0"/>
                <a:cs typeface="Times New Roman" panose="02020603050405020304" pitchFamily="18" charset="0"/>
              </a:rPr>
              <a:t>lan</a:t>
            </a:r>
            <a:r>
              <a:rPr lang="es-ES" sz="1600" dirty="0">
                <a:solidFill>
                  <a:srgbClr val="000000"/>
                </a:solidFill>
                <a:latin typeface="Montserrat" panose="00000500000000000000" pitchFamily="2" charset="0"/>
                <a:cs typeface="Times New Roman" panose="02020603050405020304" pitchFamily="18" charset="0"/>
              </a:rPr>
              <a:t>, eta % 28,3k </a:t>
            </a:r>
            <a:r>
              <a:rPr lang="es-ES" sz="1600" dirty="0" err="1">
                <a:solidFill>
                  <a:srgbClr val="000000"/>
                </a:solidFill>
                <a:latin typeface="Montserrat" panose="00000500000000000000" pitchFamily="2" charset="0"/>
                <a:cs typeface="Times New Roman" panose="02020603050405020304" pitchFamily="18" charset="0"/>
              </a:rPr>
              <a:t>lurralde</a:t>
            </a:r>
            <a:r>
              <a:rPr lang="es-ES" sz="1600" dirty="0">
                <a:solidFill>
                  <a:srgbClr val="000000"/>
                </a:solidFill>
                <a:latin typeface="Montserrat" panose="00000500000000000000" pitchFamily="2" charset="0"/>
                <a:cs typeface="Times New Roman" panose="02020603050405020304" pitchFamily="18" charset="0"/>
              </a:rPr>
              <a:t> batean </a:t>
            </a:r>
            <a:r>
              <a:rPr lang="es-ES" sz="1600" dirty="0" err="1">
                <a:solidFill>
                  <a:srgbClr val="000000"/>
                </a:solidFill>
                <a:latin typeface="Montserrat" panose="00000500000000000000" pitchFamily="2" charset="0"/>
                <a:cs typeface="Times New Roman" panose="02020603050405020304" pitchFamily="18" charset="0"/>
              </a:rPr>
              <a:t>baino</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gehiagotan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egiten</a:t>
            </a:r>
            <a:r>
              <a:rPr lang="es-ES" sz="1600" dirty="0">
                <a:solidFill>
                  <a:srgbClr val="000000"/>
                </a:solidFill>
                <a:latin typeface="Montserrat" panose="00000500000000000000" pitchFamily="2" charset="0"/>
                <a:cs typeface="Times New Roman" panose="02020603050405020304" pitchFamily="18" charset="0"/>
              </a:rPr>
              <a:t> du </a:t>
            </a:r>
            <a:r>
              <a:rPr lang="es-ES" sz="1600" dirty="0" err="1">
                <a:solidFill>
                  <a:srgbClr val="000000"/>
                </a:solidFill>
                <a:latin typeface="Montserrat" panose="00000500000000000000" pitchFamily="2" charset="0"/>
                <a:cs typeface="Times New Roman" panose="02020603050405020304" pitchFamily="18" charset="0"/>
              </a:rPr>
              <a:t>lan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Euskadin</a:t>
            </a:r>
            <a:r>
              <a:rPr lang="es-ES" sz="1600" dirty="0">
                <a:solidFill>
                  <a:srgbClr val="000000"/>
                </a:solidFill>
                <a:latin typeface="Montserrat" panose="00000500000000000000" pitchFamily="2" charset="0"/>
                <a:cs typeface="Times New Roman" panose="02020603050405020304" pitchFamily="18" charset="0"/>
              </a:rPr>
              <a:t>). </a:t>
            </a:r>
          </a:p>
          <a:p>
            <a:pPr algn="just">
              <a:spcBef>
                <a:spcPct val="0"/>
              </a:spcBef>
            </a:pPr>
            <a:endParaRPr lang="es-ES" sz="1600" dirty="0">
              <a:solidFill>
                <a:srgbClr val="000000"/>
              </a:solidFill>
              <a:latin typeface="Montserrat" panose="00000500000000000000" pitchFamily="2" charset="0"/>
              <a:cs typeface="Times New Roman" panose="02020603050405020304" pitchFamily="18" charset="0"/>
            </a:endParaRPr>
          </a:p>
          <a:p>
            <a:pPr algn="just">
              <a:spcBef>
                <a:spcPct val="0"/>
              </a:spcBef>
            </a:pPr>
            <a:r>
              <a:rPr lang="es-ES" sz="1600" dirty="0">
                <a:solidFill>
                  <a:srgbClr val="000000"/>
                </a:solidFill>
                <a:latin typeface="Montserrat" panose="00000500000000000000" pitchFamily="2" charset="0"/>
                <a:cs typeface="Times New Roman" panose="02020603050405020304" pitchFamily="18" charset="0"/>
              </a:rPr>
              <a:t>5 </a:t>
            </a:r>
            <a:r>
              <a:rPr lang="es-ES" sz="1600" dirty="0" err="1">
                <a:solidFill>
                  <a:srgbClr val="000000"/>
                </a:solidFill>
                <a:latin typeface="Montserrat" panose="00000500000000000000" pitchFamily="2" charset="0"/>
                <a:cs typeface="Times New Roman" panose="02020603050405020304" pitchFamily="18" charset="0"/>
              </a:rPr>
              <a:t>erakundetik</a:t>
            </a:r>
            <a:r>
              <a:rPr lang="es-ES" sz="1600" dirty="0">
                <a:solidFill>
                  <a:srgbClr val="000000"/>
                </a:solidFill>
                <a:latin typeface="Montserrat" panose="00000500000000000000" pitchFamily="2" charset="0"/>
                <a:cs typeface="Times New Roman" panose="02020603050405020304" pitchFamily="18" charset="0"/>
              </a:rPr>
              <a:t> 1ek, </a:t>
            </a:r>
            <a:r>
              <a:rPr lang="es-ES" sz="1600" dirty="0" err="1">
                <a:solidFill>
                  <a:srgbClr val="000000"/>
                </a:solidFill>
                <a:latin typeface="Montserrat" panose="00000500000000000000" pitchFamily="2" charset="0"/>
                <a:cs typeface="Times New Roman" panose="02020603050405020304" pitchFamily="18" charset="0"/>
              </a:rPr>
              <a:t>gutxi</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gorabehera</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toki-eremuan</a:t>
            </a:r>
            <a:r>
              <a:rPr lang="es-ES" sz="1600" dirty="0">
                <a:solidFill>
                  <a:srgbClr val="000000"/>
                </a:solidFill>
                <a:latin typeface="Montserrat" panose="00000500000000000000" pitchFamily="2" charset="0"/>
                <a:cs typeface="Times New Roman" panose="02020603050405020304" pitchFamily="18" charset="0"/>
              </a:rPr>
              <a:t> </a:t>
            </a:r>
            <a:r>
              <a:rPr lang="es-ES" sz="1600" dirty="0" err="1">
                <a:solidFill>
                  <a:srgbClr val="000000"/>
                </a:solidFill>
                <a:latin typeface="Montserrat" panose="00000500000000000000" pitchFamily="2" charset="0"/>
                <a:cs typeface="Times New Roman" panose="02020603050405020304" pitchFamily="18" charset="0"/>
              </a:rPr>
              <a:t>egiten</a:t>
            </a:r>
            <a:r>
              <a:rPr lang="es-ES" sz="1600" dirty="0">
                <a:solidFill>
                  <a:srgbClr val="000000"/>
                </a:solidFill>
                <a:latin typeface="Montserrat" panose="00000500000000000000" pitchFamily="2" charset="0"/>
                <a:cs typeface="Times New Roman" panose="02020603050405020304" pitchFamily="18" charset="0"/>
              </a:rPr>
              <a:t> du </a:t>
            </a:r>
            <a:r>
              <a:rPr lang="es-ES" sz="1600" dirty="0" err="1">
                <a:solidFill>
                  <a:srgbClr val="000000"/>
                </a:solidFill>
                <a:latin typeface="Montserrat" panose="00000500000000000000" pitchFamily="2" charset="0"/>
                <a:cs typeface="Times New Roman" panose="02020603050405020304" pitchFamily="18" charset="0"/>
              </a:rPr>
              <a:t>lan</a:t>
            </a:r>
            <a:r>
              <a:rPr lang="es-ES" sz="1600" dirty="0">
                <a:solidFill>
                  <a:srgbClr val="000000"/>
                </a:solidFill>
                <a:latin typeface="Montserrat" panose="00000500000000000000" pitchFamily="2" charset="0"/>
                <a:cs typeface="Times New Roman" panose="02020603050405020304" pitchFamily="18" charset="0"/>
              </a:rPr>
              <a:t>.</a:t>
            </a:r>
          </a:p>
        </p:txBody>
      </p:sp>
      <p:sp>
        <p:nvSpPr>
          <p:cNvPr id="4" name="Rectángulo 3"/>
          <p:cNvSpPr/>
          <p:nvPr/>
        </p:nvSpPr>
        <p:spPr>
          <a:xfrm>
            <a:off x="0" y="647539"/>
            <a:ext cx="5884243" cy="276999"/>
          </a:xfrm>
          <a:prstGeom prst="rect">
            <a:avLst/>
          </a:prstGeom>
        </p:spPr>
        <p:txBody>
          <a:bodyPr wrap="square">
            <a:spAutoFit/>
          </a:bodyPr>
          <a:lstStyle/>
          <a:p>
            <a:pPr algn="ctr"/>
            <a:r>
              <a:rPr lang="eu-ES" sz="1200" b="1" dirty="0">
                <a:latin typeface="+mj-lt"/>
                <a:cs typeface="Times New Roman" panose="02020603050405020304" pitchFamily="18" charset="0"/>
              </a:rPr>
              <a:t>ERAKUNDEEN BANAKETA, ERAKETA URTEAREN ARABERA</a:t>
            </a:r>
            <a:r>
              <a:rPr lang="es-ES" sz="1200" b="1" dirty="0">
                <a:latin typeface="+mj-lt"/>
                <a:cs typeface="Times New Roman" panose="02020603050405020304" pitchFamily="18" charset="0"/>
              </a:rPr>
              <a:t>. (%)</a:t>
            </a:r>
          </a:p>
        </p:txBody>
      </p:sp>
      <p:sp>
        <p:nvSpPr>
          <p:cNvPr id="7" name="Rectángulo 6"/>
          <p:cNvSpPr/>
          <p:nvPr/>
        </p:nvSpPr>
        <p:spPr>
          <a:xfrm>
            <a:off x="6115305" y="647539"/>
            <a:ext cx="6096000" cy="276999"/>
          </a:xfrm>
          <a:prstGeom prst="rect">
            <a:avLst/>
          </a:prstGeom>
        </p:spPr>
        <p:txBody>
          <a:bodyPr>
            <a:spAutoFit/>
          </a:bodyPr>
          <a:lstStyle/>
          <a:p>
            <a:pPr algn="ctr"/>
            <a:r>
              <a:rPr lang="eu-ES" sz="1200" b="1" dirty="0">
                <a:latin typeface="+mj-lt"/>
                <a:cs typeface="Times New Roman" panose="02020603050405020304" pitchFamily="18" charset="0"/>
              </a:rPr>
              <a:t>ERAKUNDEEN BANAKETA, JARDUERA EREMU GEOGRAFIKOAREN ARABERA</a:t>
            </a:r>
            <a:r>
              <a:rPr lang="es-ES" sz="1200" b="1" dirty="0">
                <a:latin typeface="+mj-lt"/>
                <a:cs typeface="Times New Roman" panose="02020603050405020304" pitchFamily="18" charset="0"/>
              </a:rPr>
              <a:t>. (%)</a:t>
            </a:r>
          </a:p>
        </p:txBody>
      </p:sp>
      <p:sp>
        <p:nvSpPr>
          <p:cNvPr id="11" name="Rectángulo 10">
            <a:extLst>
              <a:ext uri="{FF2B5EF4-FFF2-40B4-BE49-F238E27FC236}">
                <a16:creationId xmlns:a16="http://schemas.microsoft.com/office/drawing/2014/main" id="{87219E48-0335-4C8B-9F00-61BC692970C6}"/>
              </a:ext>
            </a:extLst>
          </p:cNvPr>
          <p:cNvSpPr/>
          <p:nvPr/>
        </p:nvSpPr>
        <p:spPr>
          <a:xfrm>
            <a:off x="0" y="6351048"/>
            <a:ext cx="12192000" cy="506953"/>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dirty="0">
              <a:solidFill>
                <a:srgbClr val="000000"/>
              </a:solidFill>
              <a:latin typeface="Montserrat"/>
            </a:endParaRPr>
          </a:p>
        </p:txBody>
      </p:sp>
      <p:pic>
        <p:nvPicPr>
          <p:cNvPr id="12" name="Imagen 11" descr="LineasBlancas_5.png">
            <a:extLst>
              <a:ext uri="{FF2B5EF4-FFF2-40B4-BE49-F238E27FC236}">
                <a16:creationId xmlns:a16="http://schemas.microsoft.com/office/drawing/2014/main" id="{29B9BDEA-8F93-40B4-84F5-1D575D11F81C}"/>
              </a:ext>
            </a:extLst>
          </p:cNvPr>
          <p:cNvPicPr>
            <a:picLocks noChangeAspect="1"/>
          </p:cNvPicPr>
          <p:nvPr/>
        </p:nvPicPr>
        <p:blipFill>
          <a:blip r:embed="rId3" cstate="email">
            <a:extLst>
              <a:ext uri="{28A0092B-C50C-407E-A947-70E740481C1C}">
                <a14:useLocalDpi xmlns:a14="http://schemas.microsoft.com/office/drawing/2010/main" val="0"/>
              </a:ext>
            </a:extLst>
          </a:blip>
          <a:srcRect t="89491"/>
          <a:stretch>
            <a:fillRect/>
          </a:stretch>
        </p:blipFill>
        <p:spPr bwMode="auto">
          <a:xfrm flipH="1" flipV="1">
            <a:off x="12700" y="6344409"/>
            <a:ext cx="12196233" cy="513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2E8663B7-3748-405A-940C-F0B2CE57C0F4}"/>
              </a:ext>
            </a:extLst>
          </p:cNvPr>
          <p:cNvSpPr txBox="1"/>
          <p:nvPr/>
        </p:nvSpPr>
        <p:spPr>
          <a:xfrm>
            <a:off x="121577" y="122595"/>
            <a:ext cx="11948845" cy="461665"/>
          </a:xfrm>
          <a:prstGeom prst="rect">
            <a:avLst/>
          </a:prstGeom>
          <a:noFill/>
          <a:ln>
            <a:solidFill>
              <a:srgbClr val="C00000"/>
            </a:solidFill>
            <a:prstDash val="dash"/>
          </a:ln>
        </p:spPr>
        <p:txBody>
          <a:bodyPr wrap="square">
            <a:spAutoFit/>
          </a:bodyPr>
          <a:lstStyle>
            <a:defPPr>
              <a:defRPr lang="es-ES"/>
            </a:defPPr>
            <a:lvl1pPr algn="ctr">
              <a:defRPr sz="2400" b="1">
                <a:solidFill>
                  <a:srgbClr val="C00000"/>
                </a:solidFill>
                <a:effectLst/>
                <a:latin typeface="+mj-lt"/>
                <a:ea typeface="Cambria" panose="02040503050406030204" pitchFamily="18" charset="0"/>
                <a:cs typeface="Calibri" panose="020F0502020204030204" pitchFamily="34" charset="0"/>
              </a:defRPr>
            </a:lvl1pPr>
          </a:lstStyle>
          <a:p>
            <a:r>
              <a:rPr lang="es-ES" dirty="0"/>
              <a:t>ZENBAT DENBORA DARAMATE LANEAN ETA NORAINO LUZATZEN DA HAUEN EKINTZA?</a:t>
            </a:r>
          </a:p>
        </p:txBody>
      </p:sp>
      <p:pic>
        <p:nvPicPr>
          <p:cNvPr id="16" name="Imagen 15">
            <a:extLst>
              <a:ext uri="{FF2B5EF4-FFF2-40B4-BE49-F238E27FC236}">
                <a16:creationId xmlns:a16="http://schemas.microsoft.com/office/drawing/2014/main" id="{CC87A0FE-05B0-4819-B272-B5D7D00DD2A6}"/>
              </a:ext>
            </a:extLst>
          </p:cNvPr>
          <p:cNvPicPr/>
          <p:nvPr/>
        </p:nvPicPr>
        <p:blipFill rotWithShape="1">
          <a:blip r:embed="rId4" cstate="print">
            <a:extLst>
              <a:ext uri="{28A0092B-C50C-407E-A947-70E740481C1C}">
                <a14:useLocalDpi xmlns:a14="http://schemas.microsoft.com/office/drawing/2010/main" val="0"/>
              </a:ext>
            </a:extLst>
          </a:blip>
          <a:srcRect l="11348" t="3785" r="11215" b="7181"/>
          <a:stretch/>
        </p:blipFill>
        <p:spPr bwMode="auto">
          <a:xfrm>
            <a:off x="851330" y="1018124"/>
            <a:ext cx="4181582" cy="3872168"/>
          </a:xfrm>
          <a:prstGeom prst="rect">
            <a:avLst/>
          </a:prstGeom>
          <a:noFill/>
          <a:ln>
            <a:noFill/>
          </a:ln>
        </p:spPr>
      </p:pic>
      <p:pic>
        <p:nvPicPr>
          <p:cNvPr id="17" name="Imagen 16">
            <a:extLst>
              <a:ext uri="{FF2B5EF4-FFF2-40B4-BE49-F238E27FC236}">
                <a16:creationId xmlns:a16="http://schemas.microsoft.com/office/drawing/2014/main" id="{4D344B2C-FFA0-4BD0-A84E-5139B65EAF01}"/>
              </a:ext>
            </a:extLst>
          </p:cNvPr>
          <p:cNvPicPr/>
          <p:nvPr/>
        </p:nvPicPr>
        <p:blipFill rotWithShape="1">
          <a:blip r:embed="rId5" cstate="print">
            <a:extLst>
              <a:ext uri="{28A0092B-C50C-407E-A947-70E740481C1C}">
                <a14:useLocalDpi xmlns:a14="http://schemas.microsoft.com/office/drawing/2010/main" val="0"/>
              </a:ext>
            </a:extLst>
          </a:blip>
          <a:srcRect t="8626" b="29093"/>
          <a:stretch/>
        </p:blipFill>
        <p:spPr bwMode="auto">
          <a:xfrm>
            <a:off x="5940041" y="954681"/>
            <a:ext cx="6038419" cy="31873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4890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3819</Words>
  <Application>Microsoft Office PowerPoint</Application>
  <PresentationFormat>Panorámica</PresentationFormat>
  <Paragraphs>167</Paragraphs>
  <Slides>28</Slides>
  <Notes>18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Montserrat</vt:lpstr>
      <vt:lpstr>Roboto Regular</vt:lpstr>
      <vt:lpstr>Times New Roman</vt:lpstr>
      <vt:lpstr>Tema de Office</vt:lpstr>
      <vt:lpstr>Presentación de PowerPoint</vt:lpstr>
      <vt:lpstr>Presentación de PowerPoint</vt:lpstr>
      <vt:lpstr>Presentación de PowerPoint</vt:lpstr>
      <vt:lpstr>Presentación de PowerPoint</vt:lpstr>
      <vt:lpstr>Kalkuluen arabera, 4.117 erakundek osatzen dute Euskadiko hirugarren sektore soziala; hau da, Euskadiko 1.000 biztanleko 1,88 erakundeko tasa.  Erakunde horiek, gutxi gorabehera, 39.916 langile dituzte, eta 160.493 boluntarioren partaidetza soziala bideratzen dute.   2020an, 1.712 milioi euroko bolumen ekonomikoa kudeatu zuten, euskal BPGaren % 2,4.    </vt:lpstr>
      <vt:lpstr>EHSSeko erakunde gehienak elkarteak dira. Erakundeen % 90,3 elkarteak dira.</vt:lpstr>
      <vt:lpstr>Presentación de PowerPoint</vt:lpstr>
      <vt:lpstr>Presentación de PowerPoint</vt:lpstr>
      <vt:lpstr>EHSSean ibilbide desberdinak dituzten erakundeak daude. Sektoreko erakundeek, % 35,5ek, 20 urte edo gehiagoko ibilbidea du (% 1 inguruk 50 urte edo gehiagoko ibilbidea du). Erakunderik gazteenak, 5 urteko ibilbidea baino laburragoa dutenak, % 17,3.</vt:lpstr>
      <vt:lpstr>Presentación de PowerPoint</vt:lpstr>
      <vt:lpstr>Presentación de PowerPoint</vt:lpstr>
      <vt:lpstr>EHSSko erakunde gehienek (% 83,5) zerbitzuen hornidura eta sentsibilizazioarekin eta eskubideen defentsarekin lotutako beste funtzio sozial batzuk uztartzen dituzte.</vt:lpstr>
      <vt:lpstr>Kontsultatutako erakundeen % 51,8k aisialdiko eta denbora libreko zerbitzuak ematen dituzte, eta entitateen erdiek baino gehiagok dute prestakuntza- eta hezkuntza-eskaintza (% 51,3).   10 erakundetik 4k, gutxi gorabehera, informazioa eta orientazioa eskaintzen dute ( % 39,9k), eta antzera egiten dute gizarte-laguntza ( % 37,5ek), gizarte- eta hezkuntza-arloko esku-hartzea ( % 37,2k), aholkularitza eta orientazioa ( % 36,5ek) eta informazio- eta orientazio-zerbitzuren bat ( % 34,5ek).</vt:lpstr>
      <vt:lpstr>Jarduera nagusia gorabehera, erakunde gehienek (% 77,3) sentsibilizazio-ekintzak egiten dituzte.  10 erakundetik 6k boluntariotza, elkarrekiko laguntza, gizarte-partaidetza eta asoziazionismoa sustatzen dituzte. Eta erakundeen erdiak, gutxi gorabehera, salaketa- eta eskubideen sustapen-jarduerak egiten ditu ( % 49,3).</vt:lpstr>
      <vt:lpstr>Presentación de PowerPoint</vt:lpstr>
      <vt:lpstr>Lantaldeetan boluntarioek duten presentziari dagokionez % 89,1etan boluntarioen presentzia esanguratsua da, erakundea osatzen dutenen erdia edo gehiago baitira. Egiaz, erakundeen % 43,5 oso-osorik boluntarioz osatuta dago.</vt:lpstr>
      <vt:lpstr>Ohikoena da erakunde batean boluntarioen bolumena 10 eta 50 pertsona artean izatea.  Ohikoena 6 boluntario inguru izatea den arren, batez bestean 39 boluntario izaten dira , eta horietatik % 66,5 emakumeak dira.</vt:lpstr>
      <vt:lpstr>Presentación de PowerPoint</vt:lpstr>
      <vt:lpstr>EHSSko erakundeen % 80,1 erakunde txikiak edo ertainak dira, eta 300.000 € baino gutxiagoko diru-sarrerak dituzte. Egiaz, erakundeen erdiek kudeatzen duten bolumen ekonomikoa 61.769 € baino gutxiagokoa da.  Oso diru kopuru desberdinak esku artean dituzten erakundeak daude. Erakundeen % 7,5ek milioi eta erdi euro baino gehiagoko aurrekontuak kudeatzen dituzte, eta sektoreko entitateen % 29,2ren diru-sarrerak 12.000 €-tik beherakoak dira. </vt:lpstr>
      <vt:lpstr> Erakundeen diru-sarreren % 54,1 finantziazio-iturri publikoetatik datoz, eta % 45,9 finantziazio-iturri pribatuetatik.  Finantziazio publikoaren barruan, dirulaguntza publikoak dira nagusi, erakundeen diru-sarrera guztien % 37,7 baita batez beste.  Finantzazio pribatuan, bazkideen edo afiliatuen kuotak nabarmentzen dira. Batez beste, diru-sarreren guztizkoaren % 17,6 izan ohi dira.</vt:lpstr>
      <vt:lpstr>Presentación de PowerPoint</vt:lpstr>
      <vt:lpstr>4 erakundetik 1ek baino gehiagok kode etikoa dute, eta erakundeen % 43,7k kode horrekin lotutako ekintzak egiten dituzte, nahiz eta idatziz ez izan.   10 erakundetik ia 4k proiektuen edo jardueren emaitzak edo inpaktua ebaluatzeko sistema bat dute formalizatuta, eta % 38,9k horrekin lotutako ekintzak egiten dituzte.  10 erakundetik 7k, gutxi gorabehera, gizonen eta emakumeen arteko berdintasunarekin lotutako ekintzak egiten dituzte, eta % 31,1ek berdintasun-plan formalizatu bat dute.   Erakundeen % 46,1ek diskriminaziorik ezarekin lotutako ekintzak garatzen ditu, eta % 12,4k alderdi horri lotutako protokolo bat du.   Erakundeen % 16,3k gardentasunarekin lotutako ekintzak garatzen ditu, eta % 2,8k gardentasun-plana du. </vt:lpstr>
      <vt:lpstr>Erakundeen % 85ek baino gehixeagok helarazi ohi diete interes-taldeei, aldizka, bai urteko memoria, bai erakundearen kontuen egoerari buruzko informazioa.  Gertutik jarraitzen diete beren gobernu-organoen eraketari buruzko informazioa interes-taldeei aldizka transmititzen dieten erakundeek, % 80tik gora.  Gainera, 4 erakundetik hiruk, gutxi gorabehera, erakundearen misioari eta balioei buruzko informazioa transmititzen dute aldian-aldian.  Neurri txikiagoan bada ere, erakundeen ehuneko handi batek helburuen betetze-mailari eta jardueren eraginari buruzko informazioa ematen die interes-taldeei (3tik 2 inguru).  Erakundeek ez dute hain ohikoa izaten erakundeko pertsonei buruzko informazioa transmititzea ( % 47,4).</vt:lpstr>
      <vt:lpstr>Presentación de PowerPoint</vt:lpstr>
      <vt:lpstr>Herri-administrazioko organismo guztien artean, erakundeek batez ere udalekin dute harreman estua. Erakundeen % 78,2ren esanetan, harreman dezente edo harreman handia dute udal mailako administrazioarekin; % 58,7k, foru-aldundiekin; eta % 47,8k, Eusko Jaurlaritzarekin.  Halaber, gizarte-mugimenduekin ere loturak dituzte (kontsultatutako entitateen % 65,3k haiekin harreman dezente edo harreman handia dutela diote) eta unibertsitateekin (% 39) ere bai.   Beste eragile batzuekiko harremana nabarmen txikiagoa da. Zehazki, sektoreko erakundeen % 30,6ren esanetan, banku-fundazioak harreman edo lankidetza nahiko estua dute; % 29,3k beste sektore batzuetako enpresekin; % 23,6k Elizarekin; % 19,4k alderdi politikoekin; eta % 14,2k sindikatuekin eta enpresa-elkarteekin. </vt:lpstr>
      <vt:lpstr>10 erakundetik 6 baino gehiago bigarren mailako erakunde baten edo ekimen baten kide da (sareak, federazioak, taldeak, plataformak...), eta horrek adierazten du antzeko erakundeen artean harremana dagoela, hausnarketarako eta elkarri informazioa emateko espazioak dituztela.   Batez beste, erakunde bakoitza halako hiru sareren parte da, nahiz eta ohikoena bigarren mailako erakunde bakar bateko kidea izatea den.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Iker Fernandez</dc:creator>
  <cp:lastModifiedBy>Lucia Merino</cp:lastModifiedBy>
  <cp:revision>38</cp:revision>
  <cp:lastPrinted>2022-12-13T16:46:21Z</cp:lastPrinted>
  <dcterms:created xsi:type="dcterms:W3CDTF">2022-12-12T12:26:05Z</dcterms:created>
  <dcterms:modified xsi:type="dcterms:W3CDTF">2023-01-19T16:38:55Z</dcterms:modified>
</cp:coreProperties>
</file>